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316" r:id="rId3"/>
    <p:sldId id="269" r:id="rId4"/>
    <p:sldId id="261" r:id="rId5"/>
    <p:sldId id="267" r:id="rId6"/>
    <p:sldId id="317" r:id="rId7"/>
    <p:sldId id="260" r:id="rId8"/>
    <p:sldId id="318" r:id="rId9"/>
    <p:sldId id="268" r:id="rId10"/>
    <p:sldId id="319" r:id="rId11"/>
    <p:sldId id="270" r:id="rId12"/>
    <p:sldId id="321" r:id="rId13"/>
    <p:sldId id="322" r:id="rId14"/>
    <p:sldId id="31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22D01-EFD7-48D7-AE45-BADCD7119D3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2CF6-95EC-46E1-AB55-30679AB8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E8D7-9B1E-4DD0-9116-C4FB82E0D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5B04A-B074-4613-9EC0-04758946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4F93-A123-4C7A-8975-1E69212B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537E-F404-488D-A568-246B109B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DA05-BF65-4EF2-BF82-D830274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944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4651-C1CB-4E16-BBB7-0A73D9FE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AF8C-B1F3-4EF2-ACA7-C6B31EFAC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57B2F-7AE5-4B4F-A3FE-A6952CEE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F183-3000-4D58-8CFD-1B5ADD27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403F7-C530-4E9C-A1A4-4F52DA8E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08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34074-EC15-4EA9-9703-BCAAA7538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017DB-1F9E-4A26-81B3-610E7528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C777-BF51-43BF-8028-5FD6E766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4FA9-FFAE-43C1-839C-B0AED0DD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8727-C359-4A22-B13D-8D7292F0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30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EBEC-6E64-4A54-B748-D4DEFAF9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2D49-868B-489E-A363-E3A36283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0348-B130-47CF-BA77-452ADAD1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0ACB0-7D9C-4DA3-B060-4601F03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A36C7-0123-42FE-8EED-C1C737DF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911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F848-AA92-4A96-9AF0-CAAE43B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4740D-609D-4465-9E4B-9BF346BE0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15B5-4B99-4771-A51E-FDC711B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45EE-FD8E-46B1-9A08-C1301768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EF42-0D9A-45B4-83CD-1B7B316D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97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6B99-D4DA-400E-9D2E-B0112CDE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B717-2BB5-4B9B-8911-6472A4DF9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01E33-3CCC-4927-A72E-EECF6D8F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A709-0B06-46D0-9441-18A06D8E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3FDC0-3A09-40FA-BB74-56B2E7D3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AC6D-7B8C-4A37-ABEA-7D81318E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886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B3BA-8DF4-4824-99AB-6D9E2C51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D4BB-1674-4AD7-98AA-AB39546A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44008-A66A-48F1-8CDF-C86DE92F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035D7-0207-453D-9209-B3B53898F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9EA17-8855-446B-ABE2-7D49F8A99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EFD9-8D3F-4607-9207-9772110B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5BAA5-5B97-4E18-A13E-490C055C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2E43E-0424-49B1-AA41-36BFF0A2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578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C759-B787-4C11-8140-B5EFEAB9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9F7A-D8DB-4FC3-9EFA-EC461EB9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E6D70-C501-4148-A2DF-5B7ADA83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254D9-FFCA-46E7-9B20-AF45BEC2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4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0116A-1367-452C-8F37-F33ECD02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7B05F-0BCC-4269-B547-C4F01E8B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22F8-9A4A-43BC-A289-815CBAE3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968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BBD4-6539-4D37-A2F6-108899EB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5BEE-C68D-4987-81F1-8E232626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6E826-6368-4CC5-BED5-DF940688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841E7-0A00-4613-A433-6CEE69F5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EEC40-3222-4C43-9C7D-0D39D90A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CB73-D126-4812-9E9B-60C7E3B9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890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AC32-19D4-4530-8DD1-D9AA0A3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666CC-6443-4B5A-88A5-521696FF4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83C-D723-4737-BB78-51578311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061A-069F-40A4-89A0-261E043A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D80CC-8819-4800-AD60-1D37B278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ACF8-28EC-4ADF-8E81-AD6C79AF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230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20957-46F8-4E2A-936D-53ECA23A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32AB-EF5B-499D-9A76-D1A3331F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250C-AD6B-4F6D-9A3C-1445DF2E4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CAB8-A276-46E1-9EBF-938DD4DA9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E3406-230F-47DC-A38B-869511A97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20052-71A9-9757-D674-6A0CBDD93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product design and engineering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93E751-2900-DE13-F283-32D7DFD1B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Fyodor </a:t>
            </a:r>
            <a:r>
              <a:rPr lang="en-US" dirty="0" err="1"/>
              <a:t>Malchik</a:t>
            </a:r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2B47CD-3F39-0639-6B21-275F3D8E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4C8A98D5-4A24-6AEF-7141-DA0CDBC2A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Financial Outcome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121496D1-428A-4477-F634-B03F3A75C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0"/>
            <a:ext cx="6770688" cy="4495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/>
              <a:t>If you had $10 million, how would you rather invest it?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/>
              <a:t>In a FDIC insured savings account at 2% p.a.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/>
              <a:t>In equities (average return 9% over 25 years)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/>
              <a:t>In a project using proven technology with 12% annual return in an established market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/>
              <a:t>In a project with new technology with 90% probability of technical success, and 20% annual return in an established market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/>
              <a:t>In a project with unproven new technology in a new market that is forecast to grow 200% per year but hasn’t taken off yet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/>
              <a:t>In a high-stakes poker game in Las Vegas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endParaRPr lang="en-US" sz="2000" b="1"/>
          </a:p>
        </p:txBody>
      </p:sp>
      <p:sp>
        <p:nvSpPr>
          <p:cNvPr id="11268" name="Freeform 4">
            <a:extLst>
              <a:ext uri="{FF2B5EF4-FFF2-40B4-BE49-F238E27FC236}">
                <a16:creationId xmlns:a16="http://schemas.microsoft.com/office/drawing/2014/main" id="{73BF3477-6FEB-F188-474F-F2D0F3F1F3AB}"/>
              </a:ext>
            </a:extLst>
          </p:cNvPr>
          <p:cNvSpPr>
            <a:spLocks/>
          </p:cNvSpPr>
          <p:nvPr/>
        </p:nvSpPr>
        <p:spPr bwMode="auto">
          <a:xfrm>
            <a:off x="8753475" y="1363663"/>
            <a:ext cx="1582738" cy="4267200"/>
          </a:xfrm>
          <a:custGeom>
            <a:avLst/>
            <a:gdLst>
              <a:gd name="T0" fmla="*/ 990422667 w 997"/>
              <a:gd name="T1" fmla="*/ 0 h 2688"/>
              <a:gd name="T2" fmla="*/ 1267639874 w 997"/>
              <a:gd name="T3" fmla="*/ 0 h 2688"/>
              <a:gd name="T4" fmla="*/ 1658263327 w 997"/>
              <a:gd name="T5" fmla="*/ 2147483647 h 2688"/>
              <a:gd name="T6" fmla="*/ 2147483647 w 997"/>
              <a:gd name="T7" fmla="*/ 2147483647 h 2688"/>
              <a:gd name="T8" fmla="*/ 1313002690 w 997"/>
              <a:gd name="T9" fmla="*/ 2147483647 h 2688"/>
              <a:gd name="T10" fmla="*/ 0 w 997"/>
              <a:gd name="T11" fmla="*/ 2147483647 h 2688"/>
              <a:gd name="T12" fmla="*/ 877014834 w 997"/>
              <a:gd name="T13" fmla="*/ 2147483647 h 2688"/>
              <a:gd name="T14" fmla="*/ 990422667 w 997"/>
              <a:gd name="T15" fmla="*/ 0 h 26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97"/>
              <a:gd name="T25" fmla="*/ 0 h 2688"/>
              <a:gd name="T26" fmla="*/ 997 w 997"/>
              <a:gd name="T27" fmla="*/ 2688 h 26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97" h="2688">
                <a:moveTo>
                  <a:pt x="393" y="0"/>
                </a:moveTo>
                <a:lnTo>
                  <a:pt x="503" y="0"/>
                </a:lnTo>
                <a:lnTo>
                  <a:pt x="658" y="2432"/>
                </a:lnTo>
                <a:lnTo>
                  <a:pt x="997" y="2432"/>
                </a:lnTo>
                <a:lnTo>
                  <a:pt x="521" y="2688"/>
                </a:lnTo>
                <a:lnTo>
                  <a:pt x="0" y="2432"/>
                </a:lnTo>
                <a:lnTo>
                  <a:pt x="348" y="2432"/>
                </a:lnTo>
                <a:lnTo>
                  <a:pt x="393" y="0"/>
                </a:lnTo>
                <a:close/>
              </a:path>
            </a:pathLst>
          </a:custGeom>
          <a:solidFill>
            <a:srgbClr val="9FD6FF"/>
          </a:solidFill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0424F03F-6B8F-3A09-F5A5-3E8633780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2614" y="5637214"/>
            <a:ext cx="16225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Increased</a:t>
            </a:r>
          </a:p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Risk</a:t>
            </a:r>
          </a:p>
        </p:txBody>
      </p:sp>
      <p:sp>
        <p:nvSpPr>
          <p:cNvPr id="11270" name="Footer Placeholder 4">
            <a:extLst>
              <a:ext uri="{FF2B5EF4-FFF2-40B4-BE49-F238E27FC236}">
                <a16:creationId xmlns:a16="http://schemas.microsoft.com/office/drawing/2014/main" id="{95A072C1-9E08-17C0-0420-135C4111C3A1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0A28707-6DAD-D664-B708-7E0B4C770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What would you like to know before you hand over the $10 million?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622BA9A-BCBB-F14C-8A30-50098EA2A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What return on investment will I get?</a:t>
            </a:r>
          </a:p>
          <a:p>
            <a:pPr eaLnBrk="1" hangingPunct="1">
              <a:defRPr/>
            </a:pPr>
            <a:r>
              <a:rPr lang="en-US" sz="2000" dirty="0"/>
              <a:t>When do I have to pay up?</a:t>
            </a:r>
          </a:p>
          <a:p>
            <a:pPr eaLnBrk="1" hangingPunct="1">
              <a:defRPr/>
            </a:pPr>
            <a:r>
              <a:rPr lang="en-US" sz="2000" dirty="0"/>
              <a:t>When will it start paying out?</a:t>
            </a:r>
          </a:p>
          <a:p>
            <a:pPr eaLnBrk="1" hangingPunct="1">
              <a:defRPr/>
            </a:pPr>
            <a:r>
              <a:rPr lang="en-US" sz="2000" dirty="0"/>
              <a:t>What’s the probability of success?</a:t>
            </a:r>
          </a:p>
          <a:p>
            <a:pPr eaLnBrk="1" hangingPunct="1">
              <a:defRPr/>
            </a:pPr>
            <a:r>
              <a:rPr lang="en-US" sz="2000" dirty="0"/>
              <a:t>How does it compare with the alternatives?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rgbClr val="FF0000"/>
                </a:solidFill>
              </a:rPr>
              <a:t>Does the return justify the risk?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1CF35775-6797-3EB2-D49E-54DCCB0F4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3" y="5303839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Design projects are usually carried out </a:t>
            </a:r>
          </a:p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to address these kind of questions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A62531F4-597E-ACE6-72E2-B759670D4A41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11CDEB89-D0A2-71C5-8763-5765874E6A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Key Things You (hopefully) Learn or unlearn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9BB3814B-B521-B888-2E57-3F93B070B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does stuff cost?</a:t>
            </a:r>
          </a:p>
          <a:p>
            <a:pPr eaLnBrk="1" hangingPunct="1">
              <a:defRPr/>
            </a:pPr>
            <a:r>
              <a:rPr lang="en-US"/>
              <a:t>How do chemical plants work?</a:t>
            </a:r>
          </a:p>
          <a:p>
            <a:pPr eaLnBrk="1" hangingPunct="1">
              <a:defRPr/>
            </a:pPr>
            <a:r>
              <a:rPr lang="en-US"/>
              <a:t>How are processes and equipment designed? (And why that way?)</a:t>
            </a:r>
          </a:p>
          <a:p>
            <a:pPr eaLnBrk="1" hangingPunct="1">
              <a:defRPr/>
            </a:pPr>
            <a:r>
              <a:rPr lang="en-US"/>
              <a:t>How does it all fit together?</a:t>
            </a:r>
          </a:p>
          <a:p>
            <a:pPr eaLnBrk="1" hangingPunct="1">
              <a:defRPr/>
            </a:pPr>
            <a:r>
              <a:rPr lang="en-US"/>
              <a:t>What were all those other ChE classes for?</a:t>
            </a:r>
          </a:p>
        </p:txBody>
      </p:sp>
      <p:sp>
        <p:nvSpPr>
          <p:cNvPr id="13316" name="Footer Placeholder 4">
            <a:extLst>
              <a:ext uri="{FF2B5EF4-FFF2-40B4-BE49-F238E27FC236}">
                <a16:creationId xmlns:a16="http://schemas.microsoft.com/office/drawing/2014/main" id="{C3F521F2-CDFC-090F-5B9D-50A18AAA8726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>
            <a:extLst>
              <a:ext uri="{FF2B5EF4-FFF2-40B4-BE49-F238E27FC236}">
                <a16:creationId xmlns:a16="http://schemas.microsoft.com/office/drawing/2014/main" id="{B1671E9B-B69C-07D8-EE56-D5B21DE0C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 Design Easy or Difficult?</a:t>
            </a:r>
          </a:p>
        </p:txBody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FBC86156-7EFA-A12B-5B5A-B9C741ADF9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u="sng"/>
              <a:t>Design is Easy!</a:t>
            </a:r>
          </a:p>
          <a:p>
            <a:pPr eaLnBrk="1" hangingPunct="1">
              <a:defRPr/>
            </a:pPr>
            <a:r>
              <a:rPr lang="en-US" sz="2000"/>
              <a:t>Simple math</a:t>
            </a:r>
          </a:p>
          <a:p>
            <a:pPr eaLnBrk="1" hangingPunct="1">
              <a:defRPr/>
            </a:pPr>
            <a:r>
              <a:rPr lang="en-US" sz="2000"/>
              <a:t>Good software</a:t>
            </a:r>
          </a:p>
          <a:p>
            <a:pPr eaLnBrk="1" hangingPunct="1">
              <a:defRPr/>
            </a:pPr>
            <a:r>
              <a:rPr lang="en-US" sz="2000"/>
              <a:t>Many “right” answers</a:t>
            </a:r>
          </a:p>
          <a:p>
            <a:pPr eaLnBrk="1" hangingPunct="1">
              <a:defRPr/>
            </a:pPr>
            <a:r>
              <a:rPr lang="en-US" sz="2000"/>
              <a:t>Everyone thinks they can do it (though few do it well)</a:t>
            </a:r>
          </a:p>
        </p:txBody>
      </p:sp>
      <p:sp>
        <p:nvSpPr>
          <p:cNvPr id="131078" name="Rectangle 6">
            <a:extLst>
              <a:ext uri="{FF2B5EF4-FFF2-40B4-BE49-F238E27FC236}">
                <a16:creationId xmlns:a16="http://schemas.microsoft.com/office/drawing/2014/main" id="{1F43F43E-B840-8914-4AC5-7D4CE95420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u="sng"/>
              <a:t>Design is Hard!</a:t>
            </a:r>
          </a:p>
          <a:p>
            <a:pPr eaLnBrk="1" hangingPunct="1">
              <a:defRPr/>
            </a:pPr>
            <a:r>
              <a:rPr lang="en-US" sz="2000"/>
              <a:t>Needs experience and practice</a:t>
            </a:r>
          </a:p>
          <a:p>
            <a:pPr eaLnBrk="1" hangingPunct="1">
              <a:defRPr/>
            </a:pPr>
            <a:r>
              <a:rPr lang="en-US" sz="2000"/>
              <a:t>Lots of rules and constraints</a:t>
            </a:r>
          </a:p>
          <a:p>
            <a:pPr eaLnBrk="1" hangingPunct="1">
              <a:defRPr/>
            </a:pPr>
            <a:r>
              <a:rPr lang="en-US" sz="2000"/>
              <a:t>Requires creativity</a:t>
            </a:r>
          </a:p>
          <a:p>
            <a:pPr eaLnBrk="1" hangingPunct="1">
              <a:defRPr/>
            </a:pPr>
            <a:r>
              <a:rPr lang="en-US" sz="2000"/>
              <a:t>Iterative process with lots of re-work</a:t>
            </a:r>
          </a:p>
          <a:p>
            <a:pPr eaLnBrk="1" hangingPunct="1">
              <a:defRPr/>
            </a:pPr>
            <a:r>
              <a:rPr lang="en-US" sz="2000"/>
              <a:t>Difficult to learn from books and lectures</a:t>
            </a:r>
          </a:p>
        </p:txBody>
      </p:sp>
      <p:sp>
        <p:nvSpPr>
          <p:cNvPr id="14341" name="Footer Placeholder 4">
            <a:extLst>
              <a:ext uri="{FF2B5EF4-FFF2-40B4-BE49-F238E27FC236}">
                <a16:creationId xmlns:a16="http://schemas.microsoft.com/office/drawing/2014/main" id="{CB9E5C24-7F03-3143-E268-2668BB388A5E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build="p"/>
      <p:bldP spid="13107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A2BAA73-2AD7-DA35-F8FE-9A1D53A926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01800" y="2130426"/>
            <a:ext cx="87757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/>
              <a:t>Either way, design is how chemical engineers create new products and processes</a:t>
            </a:r>
            <a:br>
              <a:rPr lang="en-US" sz="2800"/>
            </a:br>
            <a:br>
              <a:rPr lang="en-US" sz="3200"/>
            </a:br>
            <a:r>
              <a:rPr lang="en-US" sz="2800"/>
              <a:t>always challenging</a:t>
            </a:r>
            <a:br>
              <a:rPr lang="en-US" sz="2800"/>
            </a:br>
            <a:r>
              <a:rPr lang="en-US" sz="2800"/>
              <a:t>often frustrating</a:t>
            </a:r>
            <a:br>
              <a:rPr lang="en-US" sz="2800"/>
            </a:br>
            <a:r>
              <a:rPr lang="en-US" sz="2800"/>
              <a:t>usually very satisfying</a:t>
            </a:r>
            <a:br>
              <a:rPr lang="en-US" sz="2800"/>
            </a:br>
            <a:br>
              <a:rPr lang="en-US" sz="2800"/>
            </a:br>
            <a:r>
              <a:rPr lang="en-US" sz="2800"/>
              <a:t>Some ChEs do this their whole career!</a:t>
            </a: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5CF049BB-3E3A-F295-2684-12C6AABEC6AD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1070234C-71E3-0189-2722-7EE8BE12D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Course Objectives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F6FE537C-C324-7C38-40B6-322A47040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Provide a real-world perspective on process design</a:t>
            </a:r>
          </a:p>
          <a:p>
            <a:pPr eaLnBrk="1" hangingPunct="1">
              <a:defRPr/>
            </a:pPr>
            <a:r>
              <a:rPr lang="en-US"/>
              <a:t>Introduce design and selection of equipment</a:t>
            </a:r>
          </a:p>
          <a:p>
            <a:pPr eaLnBrk="1" hangingPunct="1">
              <a:defRPr/>
            </a:pPr>
            <a:r>
              <a:rPr lang="en-US"/>
              <a:t>Give insight into practical constraints that govern design decisions</a:t>
            </a:r>
          </a:p>
          <a:p>
            <a:pPr eaLnBrk="1" hangingPunct="1">
              <a:defRPr/>
            </a:pPr>
            <a:r>
              <a:rPr lang="en-US"/>
              <a:t>Help you translate knowledge into practice &amp; start solving real problems</a:t>
            </a:r>
          </a:p>
        </p:txBody>
      </p:sp>
      <p:sp>
        <p:nvSpPr>
          <p:cNvPr id="3076" name="Footer Placeholder 4">
            <a:extLst>
              <a:ext uri="{FF2B5EF4-FFF2-40B4-BE49-F238E27FC236}">
                <a16:creationId xmlns:a16="http://schemas.microsoft.com/office/drawing/2014/main" id="{3C970849-22D8-77E3-80CE-A8C1B4CC8B15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>
            <a:extLst>
              <a:ext uri="{FF2B5EF4-FFF2-40B4-BE49-F238E27FC236}">
                <a16:creationId xmlns:a16="http://schemas.microsoft.com/office/drawing/2014/main" id="{1F37FBD7-BC02-E2EF-8739-D8AB364DA7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Why Did You Study Chemical Engineering?</a:t>
            </a:r>
          </a:p>
        </p:txBody>
      </p:sp>
      <p:sp>
        <p:nvSpPr>
          <p:cNvPr id="4099" name="Footer Placeholder 4">
            <a:extLst>
              <a:ext uri="{FF2B5EF4-FFF2-40B4-BE49-F238E27FC236}">
                <a16:creationId xmlns:a16="http://schemas.microsoft.com/office/drawing/2014/main" id="{964AA45A-91F4-D4C5-C487-79F07D44D063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35392F9-0A34-CDB3-3C8C-AE7693E58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Why Are ChE’s Paid So Well</a:t>
            </a:r>
            <a:br>
              <a:rPr lang="en-US" sz="3200"/>
            </a:br>
            <a:r>
              <a:rPr lang="en-US" sz="3200"/>
              <a:t>To Work in So Many Different Industries?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059CC7B-1CBA-BED0-3101-F11B9CAFE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They can start from a vaguely defined problem statement such as a customer need or a set of experimental results</a:t>
            </a:r>
          </a:p>
          <a:p>
            <a:pPr eaLnBrk="1" hangingPunct="1">
              <a:defRPr/>
            </a:pPr>
            <a:r>
              <a:rPr lang="en-US" sz="2400"/>
              <a:t>From the problem statement they develop an understanding of the important underlying physical science relevant to the problem</a:t>
            </a:r>
          </a:p>
          <a:p>
            <a:pPr eaLnBrk="1" hangingPunct="1">
              <a:defRPr/>
            </a:pPr>
            <a:r>
              <a:rPr lang="en-US" sz="2400"/>
              <a:t>Using this understanding they can develop a plan of action and set of detailed specifications, which if followed will lead to a predicted financial outcome  </a:t>
            </a:r>
          </a:p>
        </p:txBody>
      </p:sp>
      <p:sp>
        <p:nvSpPr>
          <p:cNvPr id="5124" name="Footer Placeholder 4">
            <a:extLst>
              <a:ext uri="{FF2B5EF4-FFF2-40B4-BE49-F238E27FC236}">
                <a16:creationId xmlns:a16="http://schemas.microsoft.com/office/drawing/2014/main" id="{86654C06-2DEA-B19F-E739-0C770E826C71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47492D0-13CA-9012-489D-5DBCB91AD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Why Are ChE’s Paid So Well</a:t>
            </a:r>
            <a:br>
              <a:rPr lang="en-US" sz="3200"/>
            </a:br>
            <a:r>
              <a:rPr lang="en-US" sz="3200"/>
              <a:t>To Work in So Many Different Industries?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0FDB619-82E7-863C-1571-D8498B76C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441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/>
              <a:t>They can start from a </a:t>
            </a:r>
            <a:r>
              <a:rPr lang="en-US" sz="1800" b="1">
                <a:solidFill>
                  <a:srgbClr val="FF0000"/>
                </a:solidFill>
              </a:rPr>
              <a:t>vaguely defined problem</a:t>
            </a:r>
            <a:r>
              <a:rPr lang="en-US" sz="1800"/>
              <a:t> statement such as a customer need or a set of experimental results</a:t>
            </a:r>
          </a:p>
          <a:p>
            <a:pPr eaLnBrk="1" hangingPunct="1">
              <a:defRPr/>
            </a:pPr>
            <a:r>
              <a:rPr lang="en-US" sz="1800"/>
              <a:t>From the problem statement they develop an understanding of the important underlying physical science relevant to the problem</a:t>
            </a:r>
          </a:p>
          <a:p>
            <a:pPr eaLnBrk="1" hangingPunct="1">
              <a:defRPr/>
            </a:pPr>
            <a:r>
              <a:rPr lang="en-US" sz="1800"/>
              <a:t>Using this understanding they can develop a </a:t>
            </a:r>
            <a:r>
              <a:rPr lang="en-US" sz="1800" b="1">
                <a:solidFill>
                  <a:srgbClr val="FF0000"/>
                </a:solidFill>
              </a:rPr>
              <a:t>plan of action</a:t>
            </a:r>
            <a:r>
              <a:rPr lang="en-US" sz="1800"/>
              <a:t> and set of detailed specifications, which if followed will lead to a </a:t>
            </a:r>
            <a:r>
              <a:rPr lang="en-US" sz="1800" b="1">
                <a:solidFill>
                  <a:srgbClr val="FF0000"/>
                </a:solidFill>
              </a:rPr>
              <a:t>predicted financial outcome</a:t>
            </a:r>
            <a:r>
              <a:rPr lang="en-US" sz="1800"/>
              <a:t> 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0EA0BE67-3ECF-EBA4-D765-5FB0D94C2ECB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124203"/>
            <a:ext cx="2895600" cy="830263"/>
            <a:chOff x="2928" y="1920"/>
            <a:chExt cx="1824" cy="523"/>
          </a:xfrm>
        </p:grpSpPr>
        <p:sp>
          <p:nvSpPr>
            <p:cNvPr id="6155" name="Text Box 6">
              <a:extLst>
                <a:ext uri="{FF2B5EF4-FFF2-40B4-BE49-F238E27FC236}">
                  <a16:creationId xmlns:a16="http://schemas.microsoft.com/office/drawing/2014/main" id="{BE07F9D3-E618-28BA-FCC7-F22FE3B5B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920"/>
              <a:ext cx="148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All the other ChE classes you took</a:t>
              </a:r>
            </a:p>
          </p:txBody>
        </p:sp>
        <p:sp>
          <p:nvSpPr>
            <p:cNvPr id="6156" name="Line 7">
              <a:extLst>
                <a:ext uri="{FF2B5EF4-FFF2-40B4-BE49-F238E27FC236}">
                  <a16:creationId xmlns:a16="http://schemas.microsoft.com/office/drawing/2014/main" id="{BB0CC0E8-9C13-27F9-C324-849AB0618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211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id="{BC01EA32-B608-A865-9B4D-313568E7BEB7}"/>
              </a:ext>
            </a:extLst>
          </p:cNvPr>
          <p:cNvGrpSpPr>
            <a:grpSpLocks/>
          </p:cNvGrpSpPr>
          <p:nvPr/>
        </p:nvGrpSpPr>
        <p:grpSpPr bwMode="auto">
          <a:xfrm>
            <a:off x="5410201" y="2286000"/>
            <a:ext cx="4754563" cy="3124200"/>
            <a:chOff x="2448" y="1440"/>
            <a:chExt cx="2995" cy="1968"/>
          </a:xfrm>
        </p:grpSpPr>
        <p:sp>
          <p:nvSpPr>
            <p:cNvPr id="6151" name="Text Box 9">
              <a:extLst>
                <a:ext uri="{FF2B5EF4-FFF2-40B4-BE49-F238E27FC236}">
                  <a16:creationId xmlns:a16="http://schemas.microsoft.com/office/drawing/2014/main" id="{D0B10B98-DEC2-54AB-FD78-4EE98EF5B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784"/>
              <a:ext cx="160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/>
                <a:t>The design course</a:t>
              </a:r>
            </a:p>
            <a:p>
              <a:pPr eaLnBrk="1" hangingPunct="1"/>
              <a:r>
                <a:rPr lang="en-US" altLang="en-US" b="1"/>
                <a:t>addresses these</a:t>
              </a:r>
            </a:p>
          </p:txBody>
        </p:sp>
        <p:sp>
          <p:nvSpPr>
            <p:cNvPr id="6152" name="Line 10">
              <a:extLst>
                <a:ext uri="{FF2B5EF4-FFF2-40B4-BE49-F238E27FC236}">
                  <a16:creationId xmlns:a16="http://schemas.microsoft.com/office/drawing/2014/main" id="{3F54A543-1FE5-325B-4948-923F7FF6B7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928"/>
              <a:ext cx="91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11">
              <a:extLst>
                <a:ext uri="{FF2B5EF4-FFF2-40B4-BE49-F238E27FC236}">
                  <a16:creationId xmlns:a16="http://schemas.microsoft.com/office/drawing/2014/main" id="{E9A9740D-0814-0B41-4276-7D7ADE54D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3072"/>
              <a:ext cx="11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2">
              <a:extLst>
                <a:ext uri="{FF2B5EF4-FFF2-40B4-BE49-F238E27FC236}">
                  <a16:creationId xmlns:a16="http://schemas.microsoft.com/office/drawing/2014/main" id="{7F37B923-9379-4C14-9CB3-075B56F12E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48" y="1440"/>
              <a:ext cx="1296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0" name="Footer Placeholder 4">
            <a:extLst>
              <a:ext uri="{FF2B5EF4-FFF2-40B4-BE49-F238E27FC236}">
                <a16:creationId xmlns:a16="http://schemas.microsoft.com/office/drawing/2014/main" id="{B1226262-7DED-AA37-7436-EC282255FAE9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7077C14C-4EAC-4D18-4744-A25C7FA98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Design Process</a:t>
            </a:r>
          </a:p>
        </p:txBody>
      </p:sp>
      <p:pic>
        <p:nvPicPr>
          <p:cNvPr id="7171" name="Picture 5" descr="MCj04316310000[1]">
            <a:extLst>
              <a:ext uri="{FF2B5EF4-FFF2-40B4-BE49-F238E27FC236}">
                <a16:creationId xmlns:a16="http://schemas.microsoft.com/office/drawing/2014/main" id="{D17CF514-8F01-ACAB-C365-9F9B94F1B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525" y="4732338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9" descr="MCj02934660000[1]">
            <a:extLst>
              <a:ext uri="{FF2B5EF4-FFF2-40B4-BE49-F238E27FC236}">
                <a16:creationId xmlns:a16="http://schemas.microsoft.com/office/drawing/2014/main" id="{80A4172D-E5C8-BF01-85E3-E60DBA881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6" y="1624013"/>
            <a:ext cx="9128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AutoShape 10">
            <a:extLst>
              <a:ext uri="{FF2B5EF4-FFF2-40B4-BE49-F238E27FC236}">
                <a16:creationId xmlns:a16="http://schemas.microsoft.com/office/drawing/2014/main" id="{E9BC90C8-C380-B231-33A4-90536F31FCD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97139" y="3076576"/>
            <a:ext cx="623887" cy="550863"/>
          </a:xfrm>
          <a:custGeom>
            <a:avLst/>
            <a:gdLst>
              <a:gd name="T0" fmla="*/ 364485629 w 21600"/>
              <a:gd name="T1" fmla="*/ 0 h 21600"/>
              <a:gd name="T2" fmla="*/ 364485629 w 21600"/>
              <a:gd name="T3" fmla="*/ 201665210 h 21600"/>
              <a:gd name="T4" fmla="*/ 78000491 w 21600"/>
              <a:gd name="T5" fmla="*/ 358280452 h 21600"/>
              <a:gd name="T6" fmla="*/ 520487246 w 21600"/>
              <a:gd name="T7" fmla="*/ 10083260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AutoShape 12">
            <a:extLst>
              <a:ext uri="{FF2B5EF4-FFF2-40B4-BE49-F238E27FC236}">
                <a16:creationId xmlns:a16="http://schemas.microsoft.com/office/drawing/2014/main" id="{CB082142-4E17-22DB-B66D-F743CF196A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805364" y="4122738"/>
            <a:ext cx="623887" cy="709612"/>
          </a:xfrm>
          <a:custGeom>
            <a:avLst/>
            <a:gdLst>
              <a:gd name="T0" fmla="*/ 364485629 w 21600"/>
              <a:gd name="T1" fmla="*/ 0 h 21600"/>
              <a:gd name="T2" fmla="*/ 364485629 w 21600"/>
              <a:gd name="T3" fmla="*/ 431086112 h 21600"/>
              <a:gd name="T4" fmla="*/ 78000491 w 21600"/>
              <a:gd name="T5" fmla="*/ 765870025 h 21600"/>
              <a:gd name="T6" fmla="*/ 520487246 w 21600"/>
              <a:gd name="T7" fmla="*/ 21554305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AutoShape 13">
            <a:extLst>
              <a:ext uri="{FF2B5EF4-FFF2-40B4-BE49-F238E27FC236}">
                <a16:creationId xmlns:a16="http://schemas.microsoft.com/office/drawing/2014/main" id="{7B384D6B-4042-89D5-F2C4-9F8BBEE12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3688" y="4837114"/>
            <a:ext cx="728662" cy="428625"/>
          </a:xfrm>
          <a:prstGeom prst="rightArrow">
            <a:avLst>
              <a:gd name="adj1" fmla="val 50000"/>
              <a:gd name="adj2" fmla="val 425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Text Box 14">
            <a:extLst>
              <a:ext uri="{FF2B5EF4-FFF2-40B4-BE49-F238E27FC236}">
                <a16:creationId xmlns:a16="http://schemas.microsoft.com/office/drawing/2014/main" id="{B3F747FE-B2BE-ED9B-5E09-028DD3D5C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763" y="1196975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Problem statement</a:t>
            </a:r>
          </a:p>
        </p:txBody>
      </p:sp>
      <p:sp>
        <p:nvSpPr>
          <p:cNvPr id="7177" name="Text Box 15">
            <a:extLst>
              <a:ext uri="{FF2B5EF4-FFF2-40B4-BE49-F238E27FC236}">
                <a16:creationId xmlns:a16="http://schemas.microsoft.com/office/drawing/2014/main" id="{620EDFE1-0137-C6CF-A704-AB9196ED7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6" y="5719763"/>
            <a:ext cx="227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Implementation</a:t>
            </a:r>
          </a:p>
        </p:txBody>
      </p:sp>
      <p:sp>
        <p:nvSpPr>
          <p:cNvPr id="7178" name="Text Box 16">
            <a:extLst>
              <a:ext uri="{FF2B5EF4-FFF2-40B4-BE49-F238E27FC236}">
                <a16:creationId xmlns:a16="http://schemas.microsoft.com/office/drawing/2014/main" id="{D8811B8B-0C73-49EC-2B98-FC710AF46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3898900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Plan</a:t>
            </a:r>
          </a:p>
        </p:txBody>
      </p:sp>
      <p:sp>
        <p:nvSpPr>
          <p:cNvPr id="7179" name="Text Box 17">
            <a:extLst>
              <a:ext uri="{FF2B5EF4-FFF2-40B4-BE49-F238E27FC236}">
                <a16:creationId xmlns:a16="http://schemas.microsoft.com/office/drawing/2014/main" id="{E1D486E0-6B44-7A4E-450C-C756A0315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2363" y="4210051"/>
            <a:ext cx="14189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Financial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outcome</a:t>
            </a:r>
          </a:p>
        </p:txBody>
      </p:sp>
      <p:grpSp>
        <p:nvGrpSpPr>
          <p:cNvPr id="7180" name="Group 18">
            <a:extLst>
              <a:ext uri="{FF2B5EF4-FFF2-40B4-BE49-F238E27FC236}">
                <a16:creationId xmlns:a16="http://schemas.microsoft.com/office/drawing/2014/main" id="{BFD6EE96-9542-765F-7C54-CC19F26B28B0}"/>
              </a:ext>
            </a:extLst>
          </p:cNvPr>
          <p:cNvGrpSpPr>
            <a:grpSpLocks/>
          </p:cNvGrpSpPr>
          <p:nvPr/>
        </p:nvGrpSpPr>
        <p:grpSpPr bwMode="auto">
          <a:xfrm>
            <a:off x="4425951" y="1871664"/>
            <a:ext cx="2486025" cy="1379537"/>
            <a:chOff x="912" y="1152"/>
            <a:chExt cx="3888" cy="1968"/>
          </a:xfrm>
        </p:grpSpPr>
        <p:sp>
          <p:nvSpPr>
            <p:cNvPr id="7185" name="Rectangle 19">
              <a:extLst>
                <a:ext uri="{FF2B5EF4-FFF2-40B4-BE49-F238E27FC236}">
                  <a16:creationId xmlns:a16="http://schemas.microsoft.com/office/drawing/2014/main" id="{F551B4ED-1508-08C6-957B-3FEEC6C64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152"/>
              <a:ext cx="3888" cy="19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grpSp>
          <p:nvGrpSpPr>
            <p:cNvPr id="7186" name="Group 20">
              <a:extLst>
                <a:ext uri="{FF2B5EF4-FFF2-40B4-BE49-F238E27FC236}">
                  <a16:creationId xmlns:a16="http://schemas.microsoft.com/office/drawing/2014/main" id="{A3B8E6A8-2134-A729-A1C1-A460884DAD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392"/>
              <a:ext cx="3456" cy="1200"/>
              <a:chOff x="1104" y="1392"/>
              <a:chExt cx="3456" cy="1200"/>
            </a:xfrm>
          </p:grpSpPr>
          <p:sp>
            <p:nvSpPr>
              <p:cNvPr id="7212" name="AutoShape 21">
                <a:extLst>
                  <a:ext uri="{FF2B5EF4-FFF2-40B4-BE49-F238E27FC236}">
                    <a16:creationId xmlns:a16="http://schemas.microsoft.com/office/drawing/2014/main" id="{67B9E7FE-311B-E555-2561-F7E4A450D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1632"/>
                <a:ext cx="144" cy="144"/>
              </a:xfrm>
              <a:prstGeom prst="can">
                <a:avLst>
                  <a:gd name="adj" fmla="val 25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7213" name="Group 22">
                <a:extLst>
                  <a:ext uri="{FF2B5EF4-FFF2-40B4-BE49-F238E27FC236}">
                    <a16:creationId xmlns:a16="http://schemas.microsoft.com/office/drawing/2014/main" id="{EFFFD75A-AB3A-43D8-1DD8-74261AB350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1632"/>
                <a:ext cx="384" cy="148"/>
                <a:chOff x="1248" y="1680"/>
                <a:chExt cx="384" cy="148"/>
              </a:xfrm>
            </p:grpSpPr>
            <p:grpSp>
              <p:nvGrpSpPr>
                <p:cNvPr id="7270" name="Group 23">
                  <a:extLst>
                    <a:ext uri="{FF2B5EF4-FFF2-40B4-BE49-F238E27FC236}">
                      <a16:creationId xmlns:a16="http://schemas.microsoft.com/office/drawing/2014/main" id="{3AA23915-144A-53D7-F369-152A1A6B5D4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48" y="1767"/>
                  <a:ext cx="300" cy="61"/>
                  <a:chOff x="1469" y="1823"/>
                  <a:chExt cx="300" cy="61"/>
                </a:xfrm>
              </p:grpSpPr>
              <p:sp>
                <p:nvSpPr>
                  <p:cNvPr id="7274" name="Oval 24">
                    <a:extLst>
                      <a:ext uri="{FF2B5EF4-FFF2-40B4-BE49-F238E27FC236}">
                        <a16:creationId xmlns:a16="http://schemas.microsoft.com/office/drawing/2014/main" id="{5D300917-6221-4D8A-714B-3E6501A704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824"/>
                    <a:ext cx="48" cy="4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75" name="Freeform 25">
                    <a:extLst>
                      <a:ext uri="{FF2B5EF4-FFF2-40B4-BE49-F238E27FC236}">
                        <a16:creationId xmlns:a16="http://schemas.microsoft.com/office/drawing/2014/main" id="{8742AB95-B7AA-979B-A9DE-A27AA45C5B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08" y="1823"/>
                    <a:ext cx="161" cy="1"/>
                  </a:xfrm>
                  <a:custGeom>
                    <a:avLst/>
                    <a:gdLst>
                      <a:gd name="T0" fmla="*/ 0 w 161"/>
                      <a:gd name="T1" fmla="*/ 0 h 1"/>
                      <a:gd name="T2" fmla="*/ 161 w 161"/>
                      <a:gd name="T3" fmla="*/ 0 h 1"/>
                      <a:gd name="T4" fmla="*/ 0 60000 65536"/>
                      <a:gd name="T5" fmla="*/ 0 60000 65536"/>
                      <a:gd name="T6" fmla="*/ 0 w 161"/>
                      <a:gd name="T7" fmla="*/ 0 h 1"/>
                      <a:gd name="T8" fmla="*/ 161 w 161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61" h="1">
                        <a:moveTo>
                          <a:pt x="0" y="0"/>
                        </a:moveTo>
                        <a:lnTo>
                          <a:pt x="161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76" name="Freeform 26">
                    <a:extLst>
                      <a:ext uri="{FF2B5EF4-FFF2-40B4-BE49-F238E27FC236}">
                        <a16:creationId xmlns:a16="http://schemas.microsoft.com/office/drawing/2014/main" id="{B75914E1-AE95-9A3D-1A7D-5247C84228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80" y="1868"/>
                    <a:ext cx="54" cy="16"/>
                  </a:xfrm>
                  <a:custGeom>
                    <a:avLst/>
                    <a:gdLst>
                      <a:gd name="T0" fmla="*/ 10 w 54"/>
                      <a:gd name="T1" fmla="*/ 0 h 16"/>
                      <a:gd name="T2" fmla="*/ 0 w 54"/>
                      <a:gd name="T3" fmla="*/ 16 h 16"/>
                      <a:gd name="T4" fmla="*/ 54 w 54"/>
                      <a:gd name="T5" fmla="*/ 16 h 16"/>
                      <a:gd name="T6" fmla="*/ 40 w 54"/>
                      <a:gd name="T7" fmla="*/ 1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4"/>
                      <a:gd name="T13" fmla="*/ 0 h 16"/>
                      <a:gd name="T14" fmla="*/ 54 w 54"/>
                      <a:gd name="T15" fmla="*/ 16 h 1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4" h="16">
                        <a:moveTo>
                          <a:pt x="10" y="0"/>
                        </a:moveTo>
                        <a:lnTo>
                          <a:pt x="0" y="16"/>
                        </a:lnTo>
                        <a:lnTo>
                          <a:pt x="54" y="16"/>
                        </a:lnTo>
                        <a:lnTo>
                          <a:pt x="40" y="1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77" name="Freeform 27">
                    <a:extLst>
                      <a:ext uri="{FF2B5EF4-FFF2-40B4-BE49-F238E27FC236}">
                        <a16:creationId xmlns:a16="http://schemas.microsoft.com/office/drawing/2014/main" id="{4ED94A99-776B-62AF-AF3B-BFC6571417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69" y="1850"/>
                    <a:ext cx="138" cy="1"/>
                  </a:xfrm>
                  <a:custGeom>
                    <a:avLst/>
                    <a:gdLst>
                      <a:gd name="T0" fmla="*/ 0 w 138"/>
                      <a:gd name="T1" fmla="*/ 0 h 1"/>
                      <a:gd name="T2" fmla="*/ 138 w 138"/>
                      <a:gd name="T3" fmla="*/ 0 h 1"/>
                      <a:gd name="T4" fmla="*/ 0 60000 65536"/>
                      <a:gd name="T5" fmla="*/ 0 60000 65536"/>
                      <a:gd name="T6" fmla="*/ 0 w 138"/>
                      <a:gd name="T7" fmla="*/ 0 h 1"/>
                      <a:gd name="T8" fmla="*/ 138 w 138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38" h="1">
                        <a:moveTo>
                          <a:pt x="0" y="0"/>
                        </a:moveTo>
                        <a:lnTo>
                          <a:pt x="138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7271" name="Group 28">
                  <a:extLst>
                    <a:ext uri="{FF2B5EF4-FFF2-40B4-BE49-F238E27FC236}">
                      <a16:creationId xmlns:a16="http://schemas.microsoft.com/office/drawing/2014/main" id="{0E414BAA-9736-0D3A-213D-FDCA31B105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1680"/>
                  <a:ext cx="96" cy="148"/>
                  <a:chOff x="1680" y="2027"/>
                  <a:chExt cx="96" cy="148"/>
                </a:xfrm>
              </p:grpSpPr>
              <p:sp>
                <p:nvSpPr>
                  <p:cNvPr id="7272" name="Oval 29">
                    <a:extLst>
                      <a:ext uri="{FF2B5EF4-FFF2-40B4-BE49-F238E27FC236}">
                        <a16:creationId xmlns:a16="http://schemas.microsoft.com/office/drawing/2014/main" id="{713E289B-1E9E-66AB-B861-FE4D617DBD4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2064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73" name="Freeform 30">
                    <a:extLst>
                      <a:ext uri="{FF2B5EF4-FFF2-40B4-BE49-F238E27FC236}">
                        <a16:creationId xmlns:a16="http://schemas.microsoft.com/office/drawing/2014/main" id="{C02BC802-22AE-BFE8-B8D7-F491643548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83" y="2027"/>
                    <a:ext cx="92" cy="148"/>
                  </a:xfrm>
                  <a:custGeom>
                    <a:avLst/>
                    <a:gdLst>
                      <a:gd name="T0" fmla="*/ 0 w 92"/>
                      <a:gd name="T1" fmla="*/ 148 h 148"/>
                      <a:gd name="T2" fmla="*/ 33 w 92"/>
                      <a:gd name="T3" fmla="*/ 66 h 148"/>
                      <a:gd name="T4" fmla="*/ 51 w 92"/>
                      <a:gd name="T5" fmla="*/ 96 h 148"/>
                      <a:gd name="T6" fmla="*/ 92 w 92"/>
                      <a:gd name="T7" fmla="*/ 0 h 14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2"/>
                      <a:gd name="T13" fmla="*/ 0 h 148"/>
                      <a:gd name="T14" fmla="*/ 92 w 92"/>
                      <a:gd name="T15" fmla="*/ 148 h 14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2" h="148">
                        <a:moveTo>
                          <a:pt x="0" y="148"/>
                        </a:moveTo>
                        <a:lnTo>
                          <a:pt x="33" y="66"/>
                        </a:lnTo>
                        <a:lnTo>
                          <a:pt x="51" y="96"/>
                        </a:lnTo>
                        <a:lnTo>
                          <a:pt x="92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7214" name="Group 31">
                <a:extLst>
                  <a:ext uri="{FF2B5EF4-FFF2-40B4-BE49-F238E27FC236}">
                    <a16:creationId xmlns:a16="http://schemas.microsoft.com/office/drawing/2014/main" id="{163053EC-08F5-199B-7CE1-89BCB6A392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2" y="1584"/>
                <a:ext cx="96" cy="288"/>
                <a:chOff x="2016" y="1872"/>
                <a:chExt cx="96" cy="288"/>
              </a:xfrm>
            </p:grpSpPr>
            <p:sp>
              <p:nvSpPr>
                <p:cNvPr id="7268" name="Rectangle 32">
                  <a:extLst>
                    <a:ext uri="{FF2B5EF4-FFF2-40B4-BE49-F238E27FC236}">
                      <a16:creationId xmlns:a16="http://schemas.microsoft.com/office/drawing/2014/main" id="{DD9E3398-C229-24A5-BC3F-F3C323489C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1872"/>
                  <a:ext cx="96" cy="28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69" name="Freeform 33">
                  <a:extLst>
                    <a:ext uri="{FF2B5EF4-FFF2-40B4-BE49-F238E27FC236}">
                      <a16:creationId xmlns:a16="http://schemas.microsoft.com/office/drawing/2014/main" id="{4EB090EB-32E8-ABD0-2718-58256701D4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6" y="1920"/>
                  <a:ext cx="96" cy="192"/>
                </a:xfrm>
                <a:custGeom>
                  <a:avLst/>
                  <a:gdLst>
                    <a:gd name="T0" fmla="*/ 0 w 96"/>
                    <a:gd name="T1" fmla="*/ 0 h 192"/>
                    <a:gd name="T2" fmla="*/ 96 w 96"/>
                    <a:gd name="T3" fmla="*/ 0 h 192"/>
                    <a:gd name="T4" fmla="*/ 0 w 96"/>
                    <a:gd name="T5" fmla="*/ 192 h 192"/>
                    <a:gd name="T6" fmla="*/ 96 w 96"/>
                    <a:gd name="T7" fmla="*/ 192 h 192"/>
                    <a:gd name="T8" fmla="*/ 0 w 96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92"/>
                    <a:gd name="T17" fmla="*/ 96 w 96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92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0" y="192"/>
                      </a:lnTo>
                      <a:lnTo>
                        <a:pt x="96" y="1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7215" name="Group 34">
                <a:extLst>
                  <a:ext uri="{FF2B5EF4-FFF2-40B4-BE49-F238E27FC236}">
                    <a16:creationId xmlns:a16="http://schemas.microsoft.com/office/drawing/2014/main" id="{BE66938F-7D49-9FC6-BB6C-FE11A2D370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0" y="1776"/>
                <a:ext cx="276" cy="764"/>
                <a:chOff x="2544" y="1488"/>
                <a:chExt cx="276" cy="764"/>
              </a:xfrm>
            </p:grpSpPr>
            <p:sp>
              <p:nvSpPr>
                <p:cNvPr id="7258" name="Freeform 35">
                  <a:extLst>
                    <a:ext uri="{FF2B5EF4-FFF2-40B4-BE49-F238E27FC236}">
                      <a16:creationId xmlns:a16="http://schemas.microsoft.com/office/drawing/2014/main" id="{0580D757-43C5-0EC4-2FFB-5633230625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44" y="1536"/>
                  <a:ext cx="97" cy="673"/>
                </a:xfrm>
                <a:custGeom>
                  <a:avLst/>
                  <a:gdLst>
                    <a:gd name="T0" fmla="*/ 1 w 97"/>
                    <a:gd name="T1" fmla="*/ 624 h 673"/>
                    <a:gd name="T2" fmla="*/ 3 w 97"/>
                    <a:gd name="T3" fmla="*/ 44 h 673"/>
                    <a:gd name="T4" fmla="*/ 30 w 97"/>
                    <a:gd name="T5" fmla="*/ 8 h 673"/>
                    <a:gd name="T6" fmla="*/ 52 w 97"/>
                    <a:gd name="T7" fmla="*/ 0 h 673"/>
                    <a:gd name="T8" fmla="*/ 75 w 97"/>
                    <a:gd name="T9" fmla="*/ 9 h 673"/>
                    <a:gd name="T10" fmla="*/ 87 w 97"/>
                    <a:gd name="T11" fmla="*/ 20 h 673"/>
                    <a:gd name="T12" fmla="*/ 96 w 97"/>
                    <a:gd name="T13" fmla="*/ 47 h 673"/>
                    <a:gd name="T14" fmla="*/ 97 w 97"/>
                    <a:gd name="T15" fmla="*/ 624 h 673"/>
                    <a:gd name="T16" fmla="*/ 85 w 97"/>
                    <a:gd name="T17" fmla="*/ 651 h 673"/>
                    <a:gd name="T18" fmla="*/ 64 w 97"/>
                    <a:gd name="T19" fmla="*/ 668 h 673"/>
                    <a:gd name="T20" fmla="*/ 43 w 97"/>
                    <a:gd name="T21" fmla="*/ 671 h 673"/>
                    <a:gd name="T22" fmla="*/ 16 w 97"/>
                    <a:gd name="T23" fmla="*/ 657 h 673"/>
                    <a:gd name="T24" fmla="*/ 6 w 97"/>
                    <a:gd name="T25" fmla="*/ 644 h 673"/>
                    <a:gd name="T26" fmla="*/ 1 w 97"/>
                    <a:gd name="T27" fmla="*/ 624 h 67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7"/>
                    <a:gd name="T43" fmla="*/ 0 h 673"/>
                    <a:gd name="T44" fmla="*/ 97 w 97"/>
                    <a:gd name="T45" fmla="*/ 673 h 67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7" h="673">
                      <a:moveTo>
                        <a:pt x="1" y="624"/>
                      </a:moveTo>
                      <a:cubicBezTo>
                        <a:pt x="1" y="428"/>
                        <a:pt x="0" y="333"/>
                        <a:pt x="3" y="44"/>
                      </a:cubicBezTo>
                      <a:cubicBezTo>
                        <a:pt x="7" y="27"/>
                        <a:pt x="16" y="10"/>
                        <a:pt x="30" y="8"/>
                      </a:cubicBezTo>
                      <a:cubicBezTo>
                        <a:pt x="37" y="3"/>
                        <a:pt x="44" y="2"/>
                        <a:pt x="52" y="0"/>
                      </a:cubicBezTo>
                      <a:cubicBezTo>
                        <a:pt x="61" y="2"/>
                        <a:pt x="67" y="3"/>
                        <a:pt x="75" y="9"/>
                      </a:cubicBezTo>
                      <a:cubicBezTo>
                        <a:pt x="79" y="15"/>
                        <a:pt x="80" y="18"/>
                        <a:pt x="87" y="20"/>
                      </a:cubicBezTo>
                      <a:cubicBezTo>
                        <a:pt x="91" y="26"/>
                        <a:pt x="91" y="32"/>
                        <a:pt x="96" y="47"/>
                      </a:cubicBezTo>
                      <a:cubicBezTo>
                        <a:pt x="96" y="239"/>
                        <a:pt x="95" y="432"/>
                        <a:pt x="97" y="624"/>
                      </a:cubicBezTo>
                      <a:cubicBezTo>
                        <a:pt x="91" y="642"/>
                        <a:pt x="91" y="642"/>
                        <a:pt x="85" y="651"/>
                      </a:cubicBezTo>
                      <a:cubicBezTo>
                        <a:pt x="79" y="663"/>
                        <a:pt x="76" y="665"/>
                        <a:pt x="64" y="668"/>
                      </a:cubicBezTo>
                      <a:cubicBezTo>
                        <a:pt x="58" y="673"/>
                        <a:pt x="51" y="673"/>
                        <a:pt x="43" y="671"/>
                      </a:cubicBezTo>
                      <a:cubicBezTo>
                        <a:pt x="34" y="666"/>
                        <a:pt x="25" y="662"/>
                        <a:pt x="16" y="657"/>
                      </a:cubicBezTo>
                      <a:cubicBezTo>
                        <a:pt x="13" y="652"/>
                        <a:pt x="10" y="648"/>
                        <a:pt x="6" y="644"/>
                      </a:cubicBezTo>
                      <a:cubicBezTo>
                        <a:pt x="4" y="639"/>
                        <a:pt x="2" y="627"/>
                        <a:pt x="1" y="6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7259" name="Group 36">
                  <a:extLst>
                    <a:ext uri="{FF2B5EF4-FFF2-40B4-BE49-F238E27FC236}">
                      <a16:creationId xmlns:a16="http://schemas.microsoft.com/office/drawing/2014/main" id="{38144B4C-37C7-B6FF-1568-5092C3E57D0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1" y="1488"/>
                  <a:ext cx="193" cy="96"/>
                  <a:chOff x="2591" y="1488"/>
                  <a:chExt cx="193" cy="96"/>
                </a:xfrm>
              </p:grpSpPr>
              <p:sp>
                <p:nvSpPr>
                  <p:cNvPr id="7264" name="Oval 37">
                    <a:extLst>
                      <a:ext uri="{FF2B5EF4-FFF2-40B4-BE49-F238E27FC236}">
                        <a16:creationId xmlns:a16="http://schemas.microsoft.com/office/drawing/2014/main" id="{D0AD9CFB-EBD1-7BE8-AE73-B4A5B5F2FF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488"/>
                    <a:ext cx="48" cy="4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65" name="Freeform 38">
                    <a:extLst>
                      <a:ext uri="{FF2B5EF4-FFF2-40B4-BE49-F238E27FC236}">
                        <a16:creationId xmlns:a16="http://schemas.microsoft.com/office/drawing/2014/main" id="{E7557F35-B044-3FF2-55A0-288379DACA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1" y="1506"/>
                    <a:ext cx="96" cy="30"/>
                  </a:xfrm>
                  <a:custGeom>
                    <a:avLst/>
                    <a:gdLst>
                      <a:gd name="T0" fmla="*/ 1 w 96"/>
                      <a:gd name="T1" fmla="*/ 30 h 30"/>
                      <a:gd name="T2" fmla="*/ 0 w 96"/>
                      <a:gd name="T3" fmla="*/ 0 h 30"/>
                      <a:gd name="T4" fmla="*/ 96 w 96"/>
                      <a:gd name="T5" fmla="*/ 0 h 30"/>
                      <a:gd name="T6" fmla="*/ 0 60000 65536"/>
                      <a:gd name="T7" fmla="*/ 0 60000 65536"/>
                      <a:gd name="T8" fmla="*/ 0 60000 65536"/>
                      <a:gd name="T9" fmla="*/ 0 w 96"/>
                      <a:gd name="T10" fmla="*/ 0 h 30"/>
                      <a:gd name="T11" fmla="*/ 96 w 96"/>
                      <a:gd name="T12" fmla="*/ 30 h 3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6" h="30">
                        <a:moveTo>
                          <a:pt x="1" y="30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66" name="Freeform 39">
                    <a:extLst>
                      <a:ext uri="{FF2B5EF4-FFF2-40B4-BE49-F238E27FC236}">
                        <a16:creationId xmlns:a16="http://schemas.microsoft.com/office/drawing/2014/main" id="{76BD0027-2433-D280-5E6A-DEACAF89A4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11" y="1535"/>
                    <a:ext cx="1" cy="48"/>
                  </a:xfrm>
                  <a:custGeom>
                    <a:avLst/>
                    <a:gdLst>
                      <a:gd name="T0" fmla="*/ 0 w 1"/>
                      <a:gd name="T1" fmla="*/ 0 h 48"/>
                      <a:gd name="T2" fmla="*/ 0 w 1"/>
                      <a:gd name="T3" fmla="*/ 48 h 48"/>
                      <a:gd name="T4" fmla="*/ 0 60000 65536"/>
                      <a:gd name="T5" fmla="*/ 0 60000 65536"/>
                      <a:gd name="T6" fmla="*/ 0 w 1"/>
                      <a:gd name="T7" fmla="*/ 0 h 48"/>
                      <a:gd name="T8" fmla="*/ 1 w 1"/>
                      <a:gd name="T9" fmla="*/ 48 h 4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8">
                        <a:moveTo>
                          <a:pt x="0" y="0"/>
                        </a:moveTo>
                        <a:lnTo>
                          <a:pt x="0" y="48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67" name="Line 40">
                    <a:extLst>
                      <a:ext uri="{FF2B5EF4-FFF2-40B4-BE49-F238E27FC236}">
                        <a16:creationId xmlns:a16="http://schemas.microsoft.com/office/drawing/2014/main" id="{60D5962B-E79E-3441-C7BB-729B9A3DE1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40" y="1584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sm" len="sm"/>
                    <a:tailEnd type="triangl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60" name="Oval 41">
                  <a:extLst>
                    <a:ext uri="{FF2B5EF4-FFF2-40B4-BE49-F238E27FC236}">
                      <a16:creationId xmlns:a16="http://schemas.microsoft.com/office/drawing/2014/main" id="{2C9E3754-8DFD-C85B-F12C-85B57E675B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688" y="2160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61" name="Freeform 42">
                  <a:extLst>
                    <a:ext uri="{FF2B5EF4-FFF2-40B4-BE49-F238E27FC236}">
                      <a16:creationId xmlns:a16="http://schemas.microsoft.com/office/drawing/2014/main" id="{F64B3EF5-AFD5-DF1B-C0B7-18B4521BF8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7" y="2113"/>
                  <a:ext cx="75" cy="46"/>
                </a:xfrm>
                <a:custGeom>
                  <a:avLst/>
                  <a:gdLst>
                    <a:gd name="T0" fmla="*/ 78 w 72"/>
                    <a:gd name="T1" fmla="*/ 45 h 47"/>
                    <a:gd name="T2" fmla="*/ 78 w 72"/>
                    <a:gd name="T3" fmla="*/ 0 h 47"/>
                    <a:gd name="T4" fmla="*/ 0 w 72"/>
                    <a:gd name="T5" fmla="*/ 0 h 47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47"/>
                    <a:gd name="T11" fmla="*/ 72 w 72"/>
                    <a:gd name="T12" fmla="*/ 47 h 4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47">
                      <a:moveTo>
                        <a:pt x="72" y="47"/>
                      </a:moveTo>
                      <a:lnTo>
                        <a:pt x="7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62" name="Freeform 43">
                  <a:extLst>
                    <a:ext uri="{FF2B5EF4-FFF2-40B4-BE49-F238E27FC236}">
                      <a16:creationId xmlns:a16="http://schemas.microsoft.com/office/drawing/2014/main" id="{94D90825-D4A3-D3AC-C90A-14AB8FE136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2" y="2208"/>
                  <a:ext cx="1" cy="42"/>
                </a:xfrm>
                <a:custGeom>
                  <a:avLst/>
                  <a:gdLst>
                    <a:gd name="T0" fmla="*/ 0 w 1"/>
                    <a:gd name="T1" fmla="*/ 0 h 42"/>
                    <a:gd name="T2" fmla="*/ 0 w 1"/>
                    <a:gd name="T3" fmla="*/ 42 h 42"/>
                    <a:gd name="T4" fmla="*/ 0 60000 65536"/>
                    <a:gd name="T5" fmla="*/ 0 60000 65536"/>
                    <a:gd name="T6" fmla="*/ 0 w 1"/>
                    <a:gd name="T7" fmla="*/ 0 h 42"/>
                    <a:gd name="T8" fmla="*/ 1 w 1"/>
                    <a:gd name="T9" fmla="*/ 42 h 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2">
                      <a:moveTo>
                        <a:pt x="0" y="0"/>
                      </a:moveTo>
                      <a:lnTo>
                        <a:pt x="0" y="4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63" name="Freeform 44">
                  <a:extLst>
                    <a:ext uri="{FF2B5EF4-FFF2-40B4-BE49-F238E27FC236}">
                      <a16:creationId xmlns:a16="http://schemas.microsoft.com/office/drawing/2014/main" id="{D3FE16D1-25BE-7B74-D347-F0DDAAEDCF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4" y="2207"/>
                  <a:ext cx="226" cy="45"/>
                </a:xfrm>
                <a:custGeom>
                  <a:avLst/>
                  <a:gdLst>
                    <a:gd name="T0" fmla="*/ 0 w 226"/>
                    <a:gd name="T1" fmla="*/ 0 h 45"/>
                    <a:gd name="T2" fmla="*/ 0 w 226"/>
                    <a:gd name="T3" fmla="*/ 45 h 45"/>
                    <a:gd name="T4" fmla="*/ 226 w 226"/>
                    <a:gd name="T5" fmla="*/ 45 h 45"/>
                    <a:gd name="T6" fmla="*/ 0 60000 65536"/>
                    <a:gd name="T7" fmla="*/ 0 60000 65536"/>
                    <a:gd name="T8" fmla="*/ 0 60000 65536"/>
                    <a:gd name="T9" fmla="*/ 0 w 226"/>
                    <a:gd name="T10" fmla="*/ 0 h 45"/>
                    <a:gd name="T11" fmla="*/ 226 w 226"/>
                    <a:gd name="T12" fmla="*/ 45 h 4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6" h="45">
                      <a:moveTo>
                        <a:pt x="0" y="0"/>
                      </a:moveTo>
                      <a:lnTo>
                        <a:pt x="0" y="45"/>
                      </a:lnTo>
                      <a:lnTo>
                        <a:pt x="226" y="45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7216" name="AutoShape 45">
                <a:extLst>
                  <a:ext uri="{FF2B5EF4-FFF2-40B4-BE49-F238E27FC236}">
                    <a16:creationId xmlns:a16="http://schemas.microsoft.com/office/drawing/2014/main" id="{979F02FA-0839-4840-E2BC-4904F7C9F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can">
                <a:avLst>
                  <a:gd name="adj" fmla="val 25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7" name="AutoShape 46">
                <a:extLst>
                  <a:ext uri="{FF2B5EF4-FFF2-40B4-BE49-F238E27FC236}">
                    <a16:creationId xmlns:a16="http://schemas.microsoft.com/office/drawing/2014/main" id="{3F184C8E-D2E0-29B4-0743-815064B15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16"/>
                <a:ext cx="144" cy="144"/>
              </a:xfrm>
              <a:prstGeom prst="can">
                <a:avLst>
                  <a:gd name="adj" fmla="val 25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8" name="AutoShape 47">
                <a:extLst>
                  <a:ext uri="{FF2B5EF4-FFF2-40B4-BE49-F238E27FC236}">
                    <a16:creationId xmlns:a16="http://schemas.microsoft.com/office/drawing/2014/main" id="{2D5B1560-26CC-A37F-673B-01660F6799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1776"/>
                <a:ext cx="144" cy="144"/>
              </a:xfrm>
              <a:prstGeom prst="can">
                <a:avLst>
                  <a:gd name="adj" fmla="val 25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9" name="AutoShape 48">
                <a:extLst>
                  <a:ext uri="{FF2B5EF4-FFF2-40B4-BE49-F238E27FC236}">
                    <a16:creationId xmlns:a16="http://schemas.microsoft.com/office/drawing/2014/main" id="{9FA7D81D-0418-4C0C-D950-249B87DA5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448"/>
                <a:ext cx="144" cy="144"/>
              </a:xfrm>
              <a:prstGeom prst="can">
                <a:avLst>
                  <a:gd name="adj" fmla="val 25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20" name="Freeform 49">
                <a:extLst>
                  <a:ext uri="{FF2B5EF4-FFF2-40B4-BE49-F238E27FC236}">
                    <a16:creationId xmlns:a16="http://schemas.microsoft.com/office/drawing/2014/main" id="{9A1643B5-C81E-073E-551B-E2DEAA7D9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" y="1440"/>
                <a:ext cx="192" cy="48"/>
              </a:xfrm>
              <a:custGeom>
                <a:avLst/>
                <a:gdLst>
                  <a:gd name="T0" fmla="*/ 0 w 192"/>
                  <a:gd name="T1" fmla="*/ 0 h 48"/>
                  <a:gd name="T2" fmla="*/ 192 w 192"/>
                  <a:gd name="T3" fmla="*/ 0 h 48"/>
                  <a:gd name="T4" fmla="*/ 192 w 192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8"/>
                  <a:gd name="T11" fmla="*/ 192 w 192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8">
                    <a:moveTo>
                      <a:pt x="0" y="0"/>
                    </a:moveTo>
                    <a:lnTo>
                      <a:pt x="192" y="0"/>
                    </a:lnTo>
                    <a:lnTo>
                      <a:pt x="192" y="4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21" name="Freeform 50">
                <a:extLst>
                  <a:ext uri="{FF2B5EF4-FFF2-40B4-BE49-F238E27FC236}">
                    <a16:creationId xmlns:a16="http://schemas.microsoft.com/office/drawing/2014/main" id="{E5FB8C7B-B5C0-65D3-C517-0ACE3BB4D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1440"/>
                <a:ext cx="420" cy="288"/>
              </a:xfrm>
              <a:custGeom>
                <a:avLst/>
                <a:gdLst>
                  <a:gd name="T0" fmla="*/ 0 w 420"/>
                  <a:gd name="T1" fmla="*/ 48 h 288"/>
                  <a:gd name="T2" fmla="*/ 0 w 420"/>
                  <a:gd name="T3" fmla="*/ 0 h 288"/>
                  <a:gd name="T4" fmla="*/ 420 w 420"/>
                  <a:gd name="T5" fmla="*/ 0 h 288"/>
                  <a:gd name="T6" fmla="*/ 418 w 420"/>
                  <a:gd name="T7" fmla="*/ 288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0"/>
                  <a:gd name="T13" fmla="*/ 0 h 288"/>
                  <a:gd name="T14" fmla="*/ 420 w 420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0" h="288">
                    <a:moveTo>
                      <a:pt x="0" y="48"/>
                    </a:moveTo>
                    <a:lnTo>
                      <a:pt x="0" y="0"/>
                    </a:lnTo>
                    <a:lnTo>
                      <a:pt x="420" y="0"/>
                    </a:lnTo>
                    <a:lnTo>
                      <a:pt x="418" y="28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22" name="Freeform 51">
                <a:extLst>
                  <a:ext uri="{FF2B5EF4-FFF2-40B4-BE49-F238E27FC236}">
                    <a16:creationId xmlns:a16="http://schemas.microsoft.com/office/drawing/2014/main" id="{19DB5F10-ACBB-B222-1608-2730C31C3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6" y="1468"/>
                <a:ext cx="72" cy="84"/>
              </a:xfrm>
              <a:custGeom>
                <a:avLst/>
                <a:gdLst>
                  <a:gd name="T0" fmla="*/ 0 w 72"/>
                  <a:gd name="T1" fmla="*/ 20 h 84"/>
                  <a:gd name="T2" fmla="*/ 0 w 72"/>
                  <a:gd name="T3" fmla="*/ 68 h 84"/>
                  <a:gd name="T4" fmla="*/ 68 w 72"/>
                  <a:gd name="T5" fmla="*/ 84 h 84"/>
                  <a:gd name="T6" fmla="*/ 72 w 72"/>
                  <a:gd name="T7" fmla="*/ 0 h 84"/>
                  <a:gd name="T8" fmla="*/ 0 w 72"/>
                  <a:gd name="T9" fmla="*/ 2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84"/>
                  <a:gd name="T17" fmla="*/ 72 w 72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84">
                    <a:moveTo>
                      <a:pt x="0" y="20"/>
                    </a:moveTo>
                    <a:lnTo>
                      <a:pt x="0" y="68"/>
                    </a:lnTo>
                    <a:lnTo>
                      <a:pt x="68" y="84"/>
                    </a:lnTo>
                    <a:lnTo>
                      <a:pt x="72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23" name="Freeform 52">
                <a:extLst>
                  <a:ext uri="{FF2B5EF4-FFF2-40B4-BE49-F238E27FC236}">
                    <a16:creationId xmlns:a16="http://schemas.microsoft.com/office/drawing/2014/main" id="{CFCA0808-980F-7302-9708-225295F16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1584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0 w 144"/>
                  <a:gd name="T3" fmla="*/ 96 h 192"/>
                  <a:gd name="T4" fmla="*/ 48 w 144"/>
                  <a:gd name="T5" fmla="*/ 48 h 192"/>
                  <a:gd name="T6" fmla="*/ 48 w 144"/>
                  <a:gd name="T7" fmla="*/ 0 h 192"/>
                  <a:gd name="T8" fmla="*/ 96 w 144"/>
                  <a:gd name="T9" fmla="*/ 0 h 192"/>
                  <a:gd name="T10" fmla="*/ 96 w 144"/>
                  <a:gd name="T11" fmla="*/ 48 h 192"/>
                  <a:gd name="T12" fmla="*/ 144 w 144"/>
                  <a:gd name="T13" fmla="*/ 96 h 192"/>
                  <a:gd name="T14" fmla="*/ 144 w 144"/>
                  <a:gd name="T15" fmla="*/ 192 h 192"/>
                  <a:gd name="T16" fmla="*/ 0 w 144"/>
                  <a:gd name="T17" fmla="*/ 192 h 1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192"/>
                  <a:gd name="T29" fmla="*/ 144 w 144"/>
                  <a:gd name="T30" fmla="*/ 192 h 1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192">
                    <a:moveTo>
                      <a:pt x="0" y="192"/>
                    </a:moveTo>
                    <a:lnTo>
                      <a:pt x="0" y="96"/>
                    </a:lnTo>
                    <a:lnTo>
                      <a:pt x="48" y="48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48"/>
                    </a:lnTo>
                    <a:lnTo>
                      <a:pt x="144" y="96"/>
                    </a:lnTo>
                    <a:lnTo>
                      <a:pt x="144" y="192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24" name="Freeform 53">
                <a:extLst>
                  <a:ext uri="{FF2B5EF4-FFF2-40B4-BE49-F238E27FC236}">
                    <a16:creationId xmlns:a16="http://schemas.microsoft.com/office/drawing/2014/main" id="{46F437A2-77F8-E6C6-009F-C9B70985E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1440"/>
                <a:ext cx="768" cy="316"/>
              </a:xfrm>
              <a:custGeom>
                <a:avLst/>
                <a:gdLst>
                  <a:gd name="T0" fmla="*/ 0 w 768"/>
                  <a:gd name="T1" fmla="*/ 288 h 316"/>
                  <a:gd name="T2" fmla="*/ 480 w 768"/>
                  <a:gd name="T3" fmla="*/ 288 h 316"/>
                  <a:gd name="T4" fmla="*/ 492 w 768"/>
                  <a:gd name="T5" fmla="*/ 260 h 316"/>
                  <a:gd name="T6" fmla="*/ 508 w 768"/>
                  <a:gd name="T7" fmla="*/ 316 h 316"/>
                  <a:gd name="T8" fmla="*/ 528 w 768"/>
                  <a:gd name="T9" fmla="*/ 288 h 316"/>
                  <a:gd name="T10" fmla="*/ 624 w 768"/>
                  <a:gd name="T11" fmla="*/ 288 h 316"/>
                  <a:gd name="T12" fmla="*/ 624 w 768"/>
                  <a:gd name="T13" fmla="*/ 0 h 316"/>
                  <a:gd name="T14" fmla="*/ 768 w 768"/>
                  <a:gd name="T15" fmla="*/ 0 h 316"/>
                  <a:gd name="T16" fmla="*/ 768 w 768"/>
                  <a:gd name="T17" fmla="*/ 144 h 3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8"/>
                  <a:gd name="T28" fmla="*/ 0 h 316"/>
                  <a:gd name="T29" fmla="*/ 768 w 768"/>
                  <a:gd name="T30" fmla="*/ 316 h 3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8" h="316">
                    <a:moveTo>
                      <a:pt x="0" y="288"/>
                    </a:moveTo>
                    <a:lnTo>
                      <a:pt x="480" y="288"/>
                    </a:lnTo>
                    <a:lnTo>
                      <a:pt x="492" y="260"/>
                    </a:lnTo>
                    <a:lnTo>
                      <a:pt x="508" y="316"/>
                    </a:lnTo>
                    <a:lnTo>
                      <a:pt x="528" y="288"/>
                    </a:lnTo>
                    <a:lnTo>
                      <a:pt x="624" y="288"/>
                    </a:lnTo>
                    <a:lnTo>
                      <a:pt x="624" y="0"/>
                    </a:lnTo>
                    <a:lnTo>
                      <a:pt x="768" y="0"/>
                    </a:lnTo>
                    <a:lnTo>
                      <a:pt x="768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25" name="Oval 54">
                <a:extLst>
                  <a:ext uri="{FF2B5EF4-FFF2-40B4-BE49-F238E27FC236}">
                    <a16:creationId xmlns:a16="http://schemas.microsoft.com/office/drawing/2014/main" id="{28062AA6-A77D-3C21-C20C-6F8546DBF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68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7226" name="Group 55">
                <a:extLst>
                  <a:ext uri="{FF2B5EF4-FFF2-40B4-BE49-F238E27FC236}">
                    <a16:creationId xmlns:a16="http://schemas.microsoft.com/office/drawing/2014/main" id="{9B3B27D9-BD32-1F77-E753-AC27D0496D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276" cy="764"/>
                <a:chOff x="2544" y="1488"/>
                <a:chExt cx="276" cy="764"/>
              </a:xfrm>
            </p:grpSpPr>
            <p:sp>
              <p:nvSpPr>
                <p:cNvPr id="7248" name="Freeform 56">
                  <a:extLst>
                    <a:ext uri="{FF2B5EF4-FFF2-40B4-BE49-F238E27FC236}">
                      <a16:creationId xmlns:a16="http://schemas.microsoft.com/office/drawing/2014/main" id="{B5A7E1F9-ED60-57A7-057D-0805AEE59B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44" y="1536"/>
                  <a:ext cx="97" cy="673"/>
                </a:xfrm>
                <a:custGeom>
                  <a:avLst/>
                  <a:gdLst>
                    <a:gd name="T0" fmla="*/ 1 w 97"/>
                    <a:gd name="T1" fmla="*/ 624 h 673"/>
                    <a:gd name="T2" fmla="*/ 3 w 97"/>
                    <a:gd name="T3" fmla="*/ 44 h 673"/>
                    <a:gd name="T4" fmla="*/ 30 w 97"/>
                    <a:gd name="T5" fmla="*/ 8 h 673"/>
                    <a:gd name="T6" fmla="*/ 52 w 97"/>
                    <a:gd name="T7" fmla="*/ 0 h 673"/>
                    <a:gd name="T8" fmla="*/ 75 w 97"/>
                    <a:gd name="T9" fmla="*/ 9 h 673"/>
                    <a:gd name="T10" fmla="*/ 87 w 97"/>
                    <a:gd name="T11" fmla="*/ 20 h 673"/>
                    <a:gd name="T12" fmla="*/ 96 w 97"/>
                    <a:gd name="T13" fmla="*/ 47 h 673"/>
                    <a:gd name="T14" fmla="*/ 97 w 97"/>
                    <a:gd name="T15" fmla="*/ 624 h 673"/>
                    <a:gd name="T16" fmla="*/ 85 w 97"/>
                    <a:gd name="T17" fmla="*/ 651 h 673"/>
                    <a:gd name="T18" fmla="*/ 64 w 97"/>
                    <a:gd name="T19" fmla="*/ 668 h 673"/>
                    <a:gd name="T20" fmla="*/ 43 w 97"/>
                    <a:gd name="T21" fmla="*/ 671 h 673"/>
                    <a:gd name="T22" fmla="*/ 16 w 97"/>
                    <a:gd name="T23" fmla="*/ 657 h 673"/>
                    <a:gd name="T24" fmla="*/ 6 w 97"/>
                    <a:gd name="T25" fmla="*/ 644 h 673"/>
                    <a:gd name="T26" fmla="*/ 1 w 97"/>
                    <a:gd name="T27" fmla="*/ 624 h 67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7"/>
                    <a:gd name="T43" fmla="*/ 0 h 673"/>
                    <a:gd name="T44" fmla="*/ 97 w 97"/>
                    <a:gd name="T45" fmla="*/ 673 h 67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7" h="673">
                      <a:moveTo>
                        <a:pt x="1" y="624"/>
                      </a:moveTo>
                      <a:cubicBezTo>
                        <a:pt x="1" y="428"/>
                        <a:pt x="0" y="333"/>
                        <a:pt x="3" y="44"/>
                      </a:cubicBezTo>
                      <a:cubicBezTo>
                        <a:pt x="7" y="27"/>
                        <a:pt x="16" y="10"/>
                        <a:pt x="30" y="8"/>
                      </a:cubicBezTo>
                      <a:cubicBezTo>
                        <a:pt x="37" y="3"/>
                        <a:pt x="44" y="2"/>
                        <a:pt x="52" y="0"/>
                      </a:cubicBezTo>
                      <a:cubicBezTo>
                        <a:pt x="61" y="2"/>
                        <a:pt x="67" y="3"/>
                        <a:pt x="75" y="9"/>
                      </a:cubicBezTo>
                      <a:cubicBezTo>
                        <a:pt x="79" y="15"/>
                        <a:pt x="80" y="18"/>
                        <a:pt x="87" y="20"/>
                      </a:cubicBezTo>
                      <a:cubicBezTo>
                        <a:pt x="91" y="26"/>
                        <a:pt x="91" y="32"/>
                        <a:pt x="96" y="47"/>
                      </a:cubicBezTo>
                      <a:cubicBezTo>
                        <a:pt x="96" y="239"/>
                        <a:pt x="95" y="432"/>
                        <a:pt x="97" y="624"/>
                      </a:cubicBezTo>
                      <a:cubicBezTo>
                        <a:pt x="91" y="642"/>
                        <a:pt x="91" y="642"/>
                        <a:pt x="85" y="651"/>
                      </a:cubicBezTo>
                      <a:cubicBezTo>
                        <a:pt x="79" y="663"/>
                        <a:pt x="76" y="665"/>
                        <a:pt x="64" y="668"/>
                      </a:cubicBezTo>
                      <a:cubicBezTo>
                        <a:pt x="58" y="673"/>
                        <a:pt x="51" y="673"/>
                        <a:pt x="43" y="671"/>
                      </a:cubicBezTo>
                      <a:cubicBezTo>
                        <a:pt x="34" y="666"/>
                        <a:pt x="25" y="662"/>
                        <a:pt x="16" y="657"/>
                      </a:cubicBezTo>
                      <a:cubicBezTo>
                        <a:pt x="13" y="652"/>
                        <a:pt x="10" y="648"/>
                        <a:pt x="6" y="644"/>
                      </a:cubicBezTo>
                      <a:cubicBezTo>
                        <a:pt x="4" y="639"/>
                        <a:pt x="2" y="627"/>
                        <a:pt x="1" y="6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7249" name="Group 57">
                  <a:extLst>
                    <a:ext uri="{FF2B5EF4-FFF2-40B4-BE49-F238E27FC236}">
                      <a16:creationId xmlns:a16="http://schemas.microsoft.com/office/drawing/2014/main" id="{69235122-CFE8-D1E3-B93E-6DE806888F7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1" y="1488"/>
                  <a:ext cx="193" cy="96"/>
                  <a:chOff x="2591" y="1488"/>
                  <a:chExt cx="193" cy="96"/>
                </a:xfrm>
              </p:grpSpPr>
              <p:sp>
                <p:nvSpPr>
                  <p:cNvPr id="7254" name="Oval 58">
                    <a:extLst>
                      <a:ext uri="{FF2B5EF4-FFF2-40B4-BE49-F238E27FC236}">
                        <a16:creationId xmlns:a16="http://schemas.microsoft.com/office/drawing/2014/main" id="{5F2F1BB8-EEFC-EBEE-A1E4-A579DBD6D4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488"/>
                    <a:ext cx="48" cy="4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55" name="Freeform 59">
                    <a:extLst>
                      <a:ext uri="{FF2B5EF4-FFF2-40B4-BE49-F238E27FC236}">
                        <a16:creationId xmlns:a16="http://schemas.microsoft.com/office/drawing/2014/main" id="{5BF358CB-2560-F17F-7B4E-F34D44B3BD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1" y="1506"/>
                    <a:ext cx="96" cy="30"/>
                  </a:xfrm>
                  <a:custGeom>
                    <a:avLst/>
                    <a:gdLst>
                      <a:gd name="T0" fmla="*/ 1 w 96"/>
                      <a:gd name="T1" fmla="*/ 30 h 30"/>
                      <a:gd name="T2" fmla="*/ 0 w 96"/>
                      <a:gd name="T3" fmla="*/ 0 h 30"/>
                      <a:gd name="T4" fmla="*/ 96 w 96"/>
                      <a:gd name="T5" fmla="*/ 0 h 30"/>
                      <a:gd name="T6" fmla="*/ 0 60000 65536"/>
                      <a:gd name="T7" fmla="*/ 0 60000 65536"/>
                      <a:gd name="T8" fmla="*/ 0 60000 65536"/>
                      <a:gd name="T9" fmla="*/ 0 w 96"/>
                      <a:gd name="T10" fmla="*/ 0 h 30"/>
                      <a:gd name="T11" fmla="*/ 96 w 96"/>
                      <a:gd name="T12" fmla="*/ 30 h 3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6" h="30">
                        <a:moveTo>
                          <a:pt x="1" y="30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56" name="Freeform 60">
                    <a:extLst>
                      <a:ext uri="{FF2B5EF4-FFF2-40B4-BE49-F238E27FC236}">
                        <a16:creationId xmlns:a16="http://schemas.microsoft.com/office/drawing/2014/main" id="{6F5B3566-559C-C9B9-B78A-AEB6F2538E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11" y="1535"/>
                    <a:ext cx="1" cy="48"/>
                  </a:xfrm>
                  <a:custGeom>
                    <a:avLst/>
                    <a:gdLst>
                      <a:gd name="T0" fmla="*/ 0 w 1"/>
                      <a:gd name="T1" fmla="*/ 0 h 48"/>
                      <a:gd name="T2" fmla="*/ 0 w 1"/>
                      <a:gd name="T3" fmla="*/ 48 h 48"/>
                      <a:gd name="T4" fmla="*/ 0 60000 65536"/>
                      <a:gd name="T5" fmla="*/ 0 60000 65536"/>
                      <a:gd name="T6" fmla="*/ 0 w 1"/>
                      <a:gd name="T7" fmla="*/ 0 h 48"/>
                      <a:gd name="T8" fmla="*/ 1 w 1"/>
                      <a:gd name="T9" fmla="*/ 48 h 4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8">
                        <a:moveTo>
                          <a:pt x="0" y="0"/>
                        </a:moveTo>
                        <a:lnTo>
                          <a:pt x="0" y="48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57" name="Line 61">
                    <a:extLst>
                      <a:ext uri="{FF2B5EF4-FFF2-40B4-BE49-F238E27FC236}">
                        <a16:creationId xmlns:a16="http://schemas.microsoft.com/office/drawing/2014/main" id="{F6A3C907-E70A-90FF-3961-CB2F1C3E3CE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40" y="1584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sm" len="sm"/>
                    <a:tailEnd type="triangl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50" name="Oval 62">
                  <a:extLst>
                    <a:ext uri="{FF2B5EF4-FFF2-40B4-BE49-F238E27FC236}">
                      <a16:creationId xmlns:a16="http://schemas.microsoft.com/office/drawing/2014/main" id="{7C1ABDBA-252F-77DC-E82D-7DDD285E1F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688" y="2160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51" name="Freeform 63">
                  <a:extLst>
                    <a:ext uri="{FF2B5EF4-FFF2-40B4-BE49-F238E27FC236}">
                      <a16:creationId xmlns:a16="http://schemas.microsoft.com/office/drawing/2014/main" id="{36B43979-ABF5-2DE3-020E-6553A13EA3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7" y="2113"/>
                  <a:ext cx="75" cy="46"/>
                </a:xfrm>
                <a:custGeom>
                  <a:avLst/>
                  <a:gdLst>
                    <a:gd name="T0" fmla="*/ 78 w 72"/>
                    <a:gd name="T1" fmla="*/ 45 h 47"/>
                    <a:gd name="T2" fmla="*/ 78 w 72"/>
                    <a:gd name="T3" fmla="*/ 0 h 47"/>
                    <a:gd name="T4" fmla="*/ 0 w 72"/>
                    <a:gd name="T5" fmla="*/ 0 h 47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47"/>
                    <a:gd name="T11" fmla="*/ 72 w 72"/>
                    <a:gd name="T12" fmla="*/ 47 h 4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47">
                      <a:moveTo>
                        <a:pt x="72" y="47"/>
                      </a:moveTo>
                      <a:lnTo>
                        <a:pt x="7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52" name="Freeform 64">
                  <a:extLst>
                    <a:ext uri="{FF2B5EF4-FFF2-40B4-BE49-F238E27FC236}">
                      <a16:creationId xmlns:a16="http://schemas.microsoft.com/office/drawing/2014/main" id="{143D2DB2-3A82-B63F-E1EA-D34B326FB7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2" y="2208"/>
                  <a:ext cx="1" cy="42"/>
                </a:xfrm>
                <a:custGeom>
                  <a:avLst/>
                  <a:gdLst>
                    <a:gd name="T0" fmla="*/ 0 w 1"/>
                    <a:gd name="T1" fmla="*/ 0 h 42"/>
                    <a:gd name="T2" fmla="*/ 0 w 1"/>
                    <a:gd name="T3" fmla="*/ 42 h 42"/>
                    <a:gd name="T4" fmla="*/ 0 60000 65536"/>
                    <a:gd name="T5" fmla="*/ 0 60000 65536"/>
                    <a:gd name="T6" fmla="*/ 0 w 1"/>
                    <a:gd name="T7" fmla="*/ 0 h 42"/>
                    <a:gd name="T8" fmla="*/ 1 w 1"/>
                    <a:gd name="T9" fmla="*/ 42 h 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2">
                      <a:moveTo>
                        <a:pt x="0" y="0"/>
                      </a:moveTo>
                      <a:lnTo>
                        <a:pt x="0" y="4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53" name="Freeform 65">
                  <a:extLst>
                    <a:ext uri="{FF2B5EF4-FFF2-40B4-BE49-F238E27FC236}">
                      <a16:creationId xmlns:a16="http://schemas.microsoft.com/office/drawing/2014/main" id="{3A438200-6E2E-06FE-0894-08BF980181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4" y="2207"/>
                  <a:ext cx="226" cy="45"/>
                </a:xfrm>
                <a:custGeom>
                  <a:avLst/>
                  <a:gdLst>
                    <a:gd name="T0" fmla="*/ 0 w 226"/>
                    <a:gd name="T1" fmla="*/ 0 h 45"/>
                    <a:gd name="T2" fmla="*/ 0 w 226"/>
                    <a:gd name="T3" fmla="*/ 45 h 45"/>
                    <a:gd name="T4" fmla="*/ 226 w 226"/>
                    <a:gd name="T5" fmla="*/ 45 h 45"/>
                    <a:gd name="T6" fmla="*/ 0 60000 65536"/>
                    <a:gd name="T7" fmla="*/ 0 60000 65536"/>
                    <a:gd name="T8" fmla="*/ 0 60000 65536"/>
                    <a:gd name="T9" fmla="*/ 0 w 226"/>
                    <a:gd name="T10" fmla="*/ 0 h 45"/>
                    <a:gd name="T11" fmla="*/ 226 w 226"/>
                    <a:gd name="T12" fmla="*/ 45 h 4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6" h="45">
                      <a:moveTo>
                        <a:pt x="0" y="0"/>
                      </a:moveTo>
                      <a:lnTo>
                        <a:pt x="0" y="45"/>
                      </a:lnTo>
                      <a:lnTo>
                        <a:pt x="226" y="45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7227" name="Group 66">
                <a:extLst>
                  <a:ext uri="{FF2B5EF4-FFF2-40B4-BE49-F238E27FC236}">
                    <a16:creationId xmlns:a16="http://schemas.microsoft.com/office/drawing/2014/main" id="{D688B6A9-C21A-C98B-3651-0BB603ECA8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1776"/>
                <a:ext cx="276" cy="764"/>
                <a:chOff x="2544" y="1488"/>
                <a:chExt cx="276" cy="764"/>
              </a:xfrm>
            </p:grpSpPr>
            <p:sp>
              <p:nvSpPr>
                <p:cNvPr id="7238" name="Freeform 67">
                  <a:extLst>
                    <a:ext uri="{FF2B5EF4-FFF2-40B4-BE49-F238E27FC236}">
                      <a16:creationId xmlns:a16="http://schemas.microsoft.com/office/drawing/2014/main" id="{BDD5C137-9B26-EFF3-90B8-05E39BEF2A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44" y="1536"/>
                  <a:ext cx="97" cy="673"/>
                </a:xfrm>
                <a:custGeom>
                  <a:avLst/>
                  <a:gdLst>
                    <a:gd name="T0" fmla="*/ 1 w 97"/>
                    <a:gd name="T1" fmla="*/ 624 h 673"/>
                    <a:gd name="T2" fmla="*/ 3 w 97"/>
                    <a:gd name="T3" fmla="*/ 44 h 673"/>
                    <a:gd name="T4" fmla="*/ 30 w 97"/>
                    <a:gd name="T5" fmla="*/ 8 h 673"/>
                    <a:gd name="T6" fmla="*/ 52 w 97"/>
                    <a:gd name="T7" fmla="*/ 0 h 673"/>
                    <a:gd name="T8" fmla="*/ 75 w 97"/>
                    <a:gd name="T9" fmla="*/ 9 h 673"/>
                    <a:gd name="T10" fmla="*/ 87 w 97"/>
                    <a:gd name="T11" fmla="*/ 20 h 673"/>
                    <a:gd name="T12" fmla="*/ 96 w 97"/>
                    <a:gd name="T13" fmla="*/ 47 h 673"/>
                    <a:gd name="T14" fmla="*/ 97 w 97"/>
                    <a:gd name="T15" fmla="*/ 624 h 673"/>
                    <a:gd name="T16" fmla="*/ 85 w 97"/>
                    <a:gd name="T17" fmla="*/ 651 h 673"/>
                    <a:gd name="T18" fmla="*/ 64 w 97"/>
                    <a:gd name="T19" fmla="*/ 668 h 673"/>
                    <a:gd name="T20" fmla="*/ 43 w 97"/>
                    <a:gd name="T21" fmla="*/ 671 h 673"/>
                    <a:gd name="T22" fmla="*/ 16 w 97"/>
                    <a:gd name="T23" fmla="*/ 657 h 673"/>
                    <a:gd name="T24" fmla="*/ 6 w 97"/>
                    <a:gd name="T25" fmla="*/ 644 h 673"/>
                    <a:gd name="T26" fmla="*/ 1 w 97"/>
                    <a:gd name="T27" fmla="*/ 624 h 67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7"/>
                    <a:gd name="T43" fmla="*/ 0 h 673"/>
                    <a:gd name="T44" fmla="*/ 97 w 97"/>
                    <a:gd name="T45" fmla="*/ 673 h 67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7" h="673">
                      <a:moveTo>
                        <a:pt x="1" y="624"/>
                      </a:moveTo>
                      <a:cubicBezTo>
                        <a:pt x="1" y="428"/>
                        <a:pt x="0" y="333"/>
                        <a:pt x="3" y="44"/>
                      </a:cubicBezTo>
                      <a:cubicBezTo>
                        <a:pt x="7" y="27"/>
                        <a:pt x="16" y="10"/>
                        <a:pt x="30" y="8"/>
                      </a:cubicBezTo>
                      <a:cubicBezTo>
                        <a:pt x="37" y="3"/>
                        <a:pt x="44" y="2"/>
                        <a:pt x="52" y="0"/>
                      </a:cubicBezTo>
                      <a:cubicBezTo>
                        <a:pt x="61" y="2"/>
                        <a:pt x="67" y="3"/>
                        <a:pt x="75" y="9"/>
                      </a:cubicBezTo>
                      <a:cubicBezTo>
                        <a:pt x="79" y="15"/>
                        <a:pt x="80" y="18"/>
                        <a:pt x="87" y="20"/>
                      </a:cubicBezTo>
                      <a:cubicBezTo>
                        <a:pt x="91" y="26"/>
                        <a:pt x="91" y="32"/>
                        <a:pt x="96" y="47"/>
                      </a:cubicBezTo>
                      <a:cubicBezTo>
                        <a:pt x="96" y="239"/>
                        <a:pt x="95" y="432"/>
                        <a:pt x="97" y="624"/>
                      </a:cubicBezTo>
                      <a:cubicBezTo>
                        <a:pt x="91" y="642"/>
                        <a:pt x="91" y="642"/>
                        <a:pt x="85" y="651"/>
                      </a:cubicBezTo>
                      <a:cubicBezTo>
                        <a:pt x="79" y="663"/>
                        <a:pt x="76" y="665"/>
                        <a:pt x="64" y="668"/>
                      </a:cubicBezTo>
                      <a:cubicBezTo>
                        <a:pt x="58" y="673"/>
                        <a:pt x="51" y="673"/>
                        <a:pt x="43" y="671"/>
                      </a:cubicBezTo>
                      <a:cubicBezTo>
                        <a:pt x="34" y="666"/>
                        <a:pt x="25" y="662"/>
                        <a:pt x="16" y="657"/>
                      </a:cubicBezTo>
                      <a:cubicBezTo>
                        <a:pt x="13" y="652"/>
                        <a:pt x="10" y="648"/>
                        <a:pt x="6" y="644"/>
                      </a:cubicBezTo>
                      <a:cubicBezTo>
                        <a:pt x="4" y="639"/>
                        <a:pt x="2" y="627"/>
                        <a:pt x="1" y="6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7239" name="Group 68">
                  <a:extLst>
                    <a:ext uri="{FF2B5EF4-FFF2-40B4-BE49-F238E27FC236}">
                      <a16:creationId xmlns:a16="http://schemas.microsoft.com/office/drawing/2014/main" id="{95535FBE-5061-1AB5-B28B-A5205855A1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1" y="1488"/>
                  <a:ext cx="193" cy="96"/>
                  <a:chOff x="2591" y="1488"/>
                  <a:chExt cx="193" cy="96"/>
                </a:xfrm>
              </p:grpSpPr>
              <p:sp>
                <p:nvSpPr>
                  <p:cNvPr id="7244" name="Oval 69">
                    <a:extLst>
                      <a:ext uri="{FF2B5EF4-FFF2-40B4-BE49-F238E27FC236}">
                        <a16:creationId xmlns:a16="http://schemas.microsoft.com/office/drawing/2014/main" id="{4044C866-4412-D4EA-AFBC-B2685EDC638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488"/>
                    <a:ext cx="48" cy="4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45" name="Freeform 70">
                    <a:extLst>
                      <a:ext uri="{FF2B5EF4-FFF2-40B4-BE49-F238E27FC236}">
                        <a16:creationId xmlns:a16="http://schemas.microsoft.com/office/drawing/2014/main" id="{A9C3C5DA-2135-DC38-1EA1-0DA94F32AE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1" y="1506"/>
                    <a:ext cx="96" cy="30"/>
                  </a:xfrm>
                  <a:custGeom>
                    <a:avLst/>
                    <a:gdLst>
                      <a:gd name="T0" fmla="*/ 1 w 96"/>
                      <a:gd name="T1" fmla="*/ 30 h 30"/>
                      <a:gd name="T2" fmla="*/ 0 w 96"/>
                      <a:gd name="T3" fmla="*/ 0 h 30"/>
                      <a:gd name="T4" fmla="*/ 96 w 96"/>
                      <a:gd name="T5" fmla="*/ 0 h 30"/>
                      <a:gd name="T6" fmla="*/ 0 60000 65536"/>
                      <a:gd name="T7" fmla="*/ 0 60000 65536"/>
                      <a:gd name="T8" fmla="*/ 0 60000 65536"/>
                      <a:gd name="T9" fmla="*/ 0 w 96"/>
                      <a:gd name="T10" fmla="*/ 0 h 30"/>
                      <a:gd name="T11" fmla="*/ 96 w 96"/>
                      <a:gd name="T12" fmla="*/ 30 h 3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6" h="30">
                        <a:moveTo>
                          <a:pt x="1" y="30"/>
                        </a:moveTo>
                        <a:lnTo>
                          <a:pt x="0" y="0"/>
                        </a:lnTo>
                        <a:lnTo>
                          <a:pt x="96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46" name="Freeform 71">
                    <a:extLst>
                      <a:ext uri="{FF2B5EF4-FFF2-40B4-BE49-F238E27FC236}">
                        <a16:creationId xmlns:a16="http://schemas.microsoft.com/office/drawing/2014/main" id="{14B73E34-3A23-D3A1-FB70-BC4E7CB1FE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11" y="1535"/>
                    <a:ext cx="1" cy="48"/>
                  </a:xfrm>
                  <a:custGeom>
                    <a:avLst/>
                    <a:gdLst>
                      <a:gd name="T0" fmla="*/ 0 w 1"/>
                      <a:gd name="T1" fmla="*/ 0 h 48"/>
                      <a:gd name="T2" fmla="*/ 0 w 1"/>
                      <a:gd name="T3" fmla="*/ 48 h 48"/>
                      <a:gd name="T4" fmla="*/ 0 60000 65536"/>
                      <a:gd name="T5" fmla="*/ 0 60000 65536"/>
                      <a:gd name="T6" fmla="*/ 0 w 1"/>
                      <a:gd name="T7" fmla="*/ 0 h 48"/>
                      <a:gd name="T8" fmla="*/ 1 w 1"/>
                      <a:gd name="T9" fmla="*/ 48 h 4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8">
                        <a:moveTo>
                          <a:pt x="0" y="0"/>
                        </a:moveTo>
                        <a:lnTo>
                          <a:pt x="0" y="48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7247" name="Line 72">
                    <a:extLst>
                      <a:ext uri="{FF2B5EF4-FFF2-40B4-BE49-F238E27FC236}">
                        <a16:creationId xmlns:a16="http://schemas.microsoft.com/office/drawing/2014/main" id="{B3F804E7-0933-BCB8-A492-E075C59E64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640" y="1584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sm" len="sm"/>
                    <a:tailEnd type="triangl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40" name="Oval 73">
                  <a:extLst>
                    <a:ext uri="{FF2B5EF4-FFF2-40B4-BE49-F238E27FC236}">
                      <a16:creationId xmlns:a16="http://schemas.microsoft.com/office/drawing/2014/main" id="{09B2045D-98B8-9C71-D620-D5CCD20A82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688" y="2160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41" name="Freeform 74">
                  <a:extLst>
                    <a:ext uri="{FF2B5EF4-FFF2-40B4-BE49-F238E27FC236}">
                      <a16:creationId xmlns:a16="http://schemas.microsoft.com/office/drawing/2014/main" id="{3D0214D2-0570-844E-75DE-85EEC73A6C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7" y="2113"/>
                  <a:ext cx="75" cy="46"/>
                </a:xfrm>
                <a:custGeom>
                  <a:avLst/>
                  <a:gdLst>
                    <a:gd name="T0" fmla="*/ 78 w 72"/>
                    <a:gd name="T1" fmla="*/ 45 h 47"/>
                    <a:gd name="T2" fmla="*/ 78 w 72"/>
                    <a:gd name="T3" fmla="*/ 0 h 47"/>
                    <a:gd name="T4" fmla="*/ 0 w 72"/>
                    <a:gd name="T5" fmla="*/ 0 h 47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47"/>
                    <a:gd name="T11" fmla="*/ 72 w 72"/>
                    <a:gd name="T12" fmla="*/ 47 h 4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47">
                      <a:moveTo>
                        <a:pt x="72" y="47"/>
                      </a:moveTo>
                      <a:lnTo>
                        <a:pt x="7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42" name="Freeform 75">
                  <a:extLst>
                    <a:ext uri="{FF2B5EF4-FFF2-40B4-BE49-F238E27FC236}">
                      <a16:creationId xmlns:a16="http://schemas.microsoft.com/office/drawing/2014/main" id="{650A488E-18C8-FBBE-03A6-C6F800647D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2" y="2208"/>
                  <a:ext cx="1" cy="42"/>
                </a:xfrm>
                <a:custGeom>
                  <a:avLst/>
                  <a:gdLst>
                    <a:gd name="T0" fmla="*/ 0 w 1"/>
                    <a:gd name="T1" fmla="*/ 0 h 42"/>
                    <a:gd name="T2" fmla="*/ 0 w 1"/>
                    <a:gd name="T3" fmla="*/ 42 h 42"/>
                    <a:gd name="T4" fmla="*/ 0 60000 65536"/>
                    <a:gd name="T5" fmla="*/ 0 60000 65536"/>
                    <a:gd name="T6" fmla="*/ 0 w 1"/>
                    <a:gd name="T7" fmla="*/ 0 h 42"/>
                    <a:gd name="T8" fmla="*/ 1 w 1"/>
                    <a:gd name="T9" fmla="*/ 42 h 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2">
                      <a:moveTo>
                        <a:pt x="0" y="0"/>
                      </a:moveTo>
                      <a:lnTo>
                        <a:pt x="0" y="4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43" name="Freeform 76">
                  <a:extLst>
                    <a:ext uri="{FF2B5EF4-FFF2-40B4-BE49-F238E27FC236}">
                      <a16:creationId xmlns:a16="http://schemas.microsoft.com/office/drawing/2014/main" id="{B79AD2A4-811E-8713-6640-01E7D51ECF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4" y="2207"/>
                  <a:ext cx="226" cy="45"/>
                </a:xfrm>
                <a:custGeom>
                  <a:avLst/>
                  <a:gdLst>
                    <a:gd name="T0" fmla="*/ 0 w 226"/>
                    <a:gd name="T1" fmla="*/ 0 h 45"/>
                    <a:gd name="T2" fmla="*/ 0 w 226"/>
                    <a:gd name="T3" fmla="*/ 45 h 45"/>
                    <a:gd name="T4" fmla="*/ 226 w 226"/>
                    <a:gd name="T5" fmla="*/ 45 h 45"/>
                    <a:gd name="T6" fmla="*/ 0 60000 65536"/>
                    <a:gd name="T7" fmla="*/ 0 60000 65536"/>
                    <a:gd name="T8" fmla="*/ 0 60000 65536"/>
                    <a:gd name="T9" fmla="*/ 0 w 226"/>
                    <a:gd name="T10" fmla="*/ 0 h 45"/>
                    <a:gd name="T11" fmla="*/ 226 w 226"/>
                    <a:gd name="T12" fmla="*/ 45 h 4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6" h="45">
                      <a:moveTo>
                        <a:pt x="0" y="0"/>
                      </a:moveTo>
                      <a:lnTo>
                        <a:pt x="0" y="45"/>
                      </a:lnTo>
                      <a:lnTo>
                        <a:pt x="226" y="45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7228" name="Freeform 77">
                <a:extLst>
                  <a:ext uri="{FF2B5EF4-FFF2-40B4-BE49-F238E27FC236}">
                    <a16:creationId xmlns:a16="http://schemas.microsoft.com/office/drawing/2014/main" id="{FABF477D-6360-919F-EB9F-386FE8BDE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6" y="1716"/>
                <a:ext cx="744" cy="444"/>
              </a:xfrm>
              <a:custGeom>
                <a:avLst/>
                <a:gdLst>
                  <a:gd name="T0" fmla="*/ 504 w 744"/>
                  <a:gd name="T1" fmla="*/ 156 h 444"/>
                  <a:gd name="T2" fmla="*/ 504 w 744"/>
                  <a:gd name="T3" fmla="*/ 204 h 444"/>
                  <a:gd name="T4" fmla="*/ 42 w 744"/>
                  <a:gd name="T5" fmla="*/ 204 h 444"/>
                  <a:gd name="T6" fmla="*/ 42 w 744"/>
                  <a:gd name="T7" fmla="*/ 0 h 444"/>
                  <a:gd name="T8" fmla="*/ 21 w 744"/>
                  <a:gd name="T9" fmla="*/ 36 h 444"/>
                  <a:gd name="T10" fmla="*/ 3 w 744"/>
                  <a:gd name="T11" fmla="*/ 0 h 444"/>
                  <a:gd name="T12" fmla="*/ 0 w 744"/>
                  <a:gd name="T13" fmla="*/ 444 h 444"/>
                  <a:gd name="T14" fmla="*/ 744 w 744"/>
                  <a:gd name="T15" fmla="*/ 444 h 4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44"/>
                  <a:gd name="T25" fmla="*/ 0 h 444"/>
                  <a:gd name="T26" fmla="*/ 744 w 744"/>
                  <a:gd name="T27" fmla="*/ 444 h 44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44" h="444">
                    <a:moveTo>
                      <a:pt x="504" y="156"/>
                    </a:moveTo>
                    <a:lnTo>
                      <a:pt x="504" y="204"/>
                    </a:lnTo>
                    <a:lnTo>
                      <a:pt x="42" y="204"/>
                    </a:lnTo>
                    <a:lnTo>
                      <a:pt x="42" y="0"/>
                    </a:lnTo>
                    <a:lnTo>
                      <a:pt x="21" y="36"/>
                    </a:lnTo>
                    <a:lnTo>
                      <a:pt x="3" y="0"/>
                    </a:lnTo>
                    <a:lnTo>
                      <a:pt x="0" y="444"/>
                    </a:lnTo>
                    <a:lnTo>
                      <a:pt x="744" y="4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29" name="Freeform 78">
                <a:extLst>
                  <a:ext uri="{FF2B5EF4-FFF2-40B4-BE49-F238E27FC236}">
                    <a16:creationId xmlns:a16="http://schemas.microsoft.com/office/drawing/2014/main" id="{3CFBFE38-6D8D-6BFB-D045-F0A0AACB3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3" y="2160"/>
                <a:ext cx="255" cy="381"/>
              </a:xfrm>
              <a:custGeom>
                <a:avLst/>
                <a:gdLst>
                  <a:gd name="T0" fmla="*/ 3 w 255"/>
                  <a:gd name="T1" fmla="*/ 381 h 381"/>
                  <a:gd name="T2" fmla="*/ 0 w 255"/>
                  <a:gd name="T3" fmla="*/ 0 h 381"/>
                  <a:gd name="T4" fmla="*/ 255 w 255"/>
                  <a:gd name="T5" fmla="*/ 0 h 381"/>
                  <a:gd name="T6" fmla="*/ 0 60000 65536"/>
                  <a:gd name="T7" fmla="*/ 0 60000 65536"/>
                  <a:gd name="T8" fmla="*/ 0 60000 65536"/>
                  <a:gd name="T9" fmla="*/ 0 w 255"/>
                  <a:gd name="T10" fmla="*/ 0 h 381"/>
                  <a:gd name="T11" fmla="*/ 255 w 255"/>
                  <a:gd name="T12" fmla="*/ 381 h 3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" h="381">
                    <a:moveTo>
                      <a:pt x="3" y="381"/>
                    </a:moveTo>
                    <a:lnTo>
                      <a:pt x="0" y="0"/>
                    </a:lnTo>
                    <a:lnTo>
                      <a:pt x="255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30" name="Freeform 79">
                <a:extLst>
                  <a:ext uri="{FF2B5EF4-FFF2-40B4-BE49-F238E27FC236}">
                    <a16:creationId xmlns:a16="http://schemas.microsoft.com/office/drawing/2014/main" id="{CF71D290-E700-7513-0682-DFF77F24A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5" y="2163"/>
                <a:ext cx="204" cy="378"/>
              </a:xfrm>
              <a:custGeom>
                <a:avLst/>
                <a:gdLst>
                  <a:gd name="T0" fmla="*/ 0 w 204"/>
                  <a:gd name="T1" fmla="*/ 378 h 378"/>
                  <a:gd name="T2" fmla="*/ 0 w 204"/>
                  <a:gd name="T3" fmla="*/ 0 h 378"/>
                  <a:gd name="T4" fmla="*/ 204 w 204"/>
                  <a:gd name="T5" fmla="*/ 0 h 378"/>
                  <a:gd name="T6" fmla="*/ 0 60000 65536"/>
                  <a:gd name="T7" fmla="*/ 0 60000 65536"/>
                  <a:gd name="T8" fmla="*/ 0 60000 65536"/>
                  <a:gd name="T9" fmla="*/ 0 w 204"/>
                  <a:gd name="T10" fmla="*/ 0 h 378"/>
                  <a:gd name="T11" fmla="*/ 204 w 204"/>
                  <a:gd name="T12" fmla="*/ 378 h 3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4" h="378">
                    <a:moveTo>
                      <a:pt x="0" y="378"/>
                    </a:moveTo>
                    <a:lnTo>
                      <a:pt x="0" y="0"/>
                    </a:lnTo>
                    <a:lnTo>
                      <a:pt x="20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31" name="Freeform 80">
                <a:extLst>
                  <a:ext uri="{FF2B5EF4-FFF2-40B4-BE49-F238E27FC236}">
                    <a16:creationId xmlns:a16="http://schemas.microsoft.com/office/drawing/2014/main" id="{2F3E47B4-6BA5-84D2-ADBC-780C4E06A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680"/>
                <a:ext cx="1536" cy="192"/>
              </a:xfrm>
              <a:custGeom>
                <a:avLst/>
                <a:gdLst>
                  <a:gd name="T0" fmla="*/ 0 w 1536"/>
                  <a:gd name="T1" fmla="*/ 192 h 192"/>
                  <a:gd name="T2" fmla="*/ 0 w 1536"/>
                  <a:gd name="T3" fmla="*/ 0 h 192"/>
                  <a:gd name="T4" fmla="*/ 1248 w 1536"/>
                  <a:gd name="T5" fmla="*/ 0 h 192"/>
                  <a:gd name="T6" fmla="*/ 1248 w 1536"/>
                  <a:gd name="T7" fmla="*/ 192 h 192"/>
                  <a:gd name="T8" fmla="*/ 1536 w 1536"/>
                  <a:gd name="T9" fmla="*/ 192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36"/>
                  <a:gd name="T16" fmla="*/ 0 h 192"/>
                  <a:gd name="T17" fmla="*/ 1536 w 153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36" h="192">
                    <a:moveTo>
                      <a:pt x="0" y="192"/>
                    </a:moveTo>
                    <a:lnTo>
                      <a:pt x="0" y="0"/>
                    </a:lnTo>
                    <a:lnTo>
                      <a:pt x="1248" y="0"/>
                    </a:lnTo>
                    <a:lnTo>
                      <a:pt x="1248" y="192"/>
                    </a:lnTo>
                    <a:lnTo>
                      <a:pt x="1536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32" name="Freeform 81">
                <a:extLst>
                  <a:ext uri="{FF2B5EF4-FFF2-40B4-BE49-F238E27FC236}">
                    <a16:creationId xmlns:a16="http://schemas.microsoft.com/office/drawing/2014/main" id="{170865C2-6C24-EF76-786C-7B7AA9091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872"/>
                <a:ext cx="528" cy="240"/>
              </a:xfrm>
              <a:custGeom>
                <a:avLst/>
                <a:gdLst>
                  <a:gd name="T0" fmla="*/ 0 w 528"/>
                  <a:gd name="T1" fmla="*/ 0 h 240"/>
                  <a:gd name="T2" fmla="*/ 96 w 528"/>
                  <a:gd name="T3" fmla="*/ 0 h 240"/>
                  <a:gd name="T4" fmla="*/ 96 w 528"/>
                  <a:gd name="T5" fmla="*/ 240 h 240"/>
                  <a:gd name="T6" fmla="*/ 528 w 528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8"/>
                  <a:gd name="T13" fmla="*/ 0 h 240"/>
                  <a:gd name="T14" fmla="*/ 528 w 528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8" h="240">
                    <a:moveTo>
                      <a:pt x="0" y="0"/>
                    </a:moveTo>
                    <a:lnTo>
                      <a:pt x="96" y="0"/>
                    </a:lnTo>
                    <a:lnTo>
                      <a:pt x="96" y="240"/>
                    </a:lnTo>
                    <a:lnTo>
                      <a:pt x="528" y="2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33" name="Freeform 82">
                <a:extLst>
                  <a:ext uri="{FF2B5EF4-FFF2-40B4-BE49-F238E27FC236}">
                    <a16:creationId xmlns:a16="http://schemas.microsoft.com/office/drawing/2014/main" id="{D1162C0F-03AC-B010-006C-7CD99B813D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2" y="2538"/>
                <a:ext cx="501" cy="1"/>
              </a:xfrm>
              <a:custGeom>
                <a:avLst/>
                <a:gdLst>
                  <a:gd name="T0" fmla="*/ 0 w 501"/>
                  <a:gd name="T1" fmla="*/ 0 h 1"/>
                  <a:gd name="T2" fmla="*/ 501 w 501"/>
                  <a:gd name="T3" fmla="*/ 0 h 1"/>
                  <a:gd name="T4" fmla="*/ 0 60000 65536"/>
                  <a:gd name="T5" fmla="*/ 0 60000 65536"/>
                  <a:gd name="T6" fmla="*/ 0 w 501"/>
                  <a:gd name="T7" fmla="*/ 0 h 1"/>
                  <a:gd name="T8" fmla="*/ 501 w 50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01" h="1">
                    <a:moveTo>
                      <a:pt x="0" y="0"/>
                    </a:moveTo>
                    <a:lnTo>
                      <a:pt x="50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34" name="Freeform 83">
                <a:extLst>
                  <a:ext uri="{FF2B5EF4-FFF2-40B4-BE49-F238E27FC236}">
                    <a16:creationId xmlns:a16="http://schemas.microsoft.com/office/drawing/2014/main" id="{77495ACF-BFE7-0494-7CBD-9DA913A65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" y="1661"/>
                <a:ext cx="39" cy="42"/>
              </a:xfrm>
              <a:custGeom>
                <a:avLst/>
                <a:gdLst>
                  <a:gd name="T0" fmla="*/ 0 w 39"/>
                  <a:gd name="T1" fmla="*/ 42 h 42"/>
                  <a:gd name="T2" fmla="*/ 39 w 39"/>
                  <a:gd name="T3" fmla="*/ 42 h 42"/>
                  <a:gd name="T4" fmla="*/ 39 w 39"/>
                  <a:gd name="T5" fmla="*/ 1 h 42"/>
                  <a:gd name="T6" fmla="*/ 0 w 39"/>
                  <a:gd name="T7" fmla="*/ 0 h 42"/>
                  <a:gd name="T8" fmla="*/ 0 w 39"/>
                  <a:gd name="T9" fmla="*/ 42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42"/>
                  <a:gd name="T17" fmla="*/ 39 w 39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42">
                    <a:moveTo>
                      <a:pt x="0" y="42"/>
                    </a:moveTo>
                    <a:lnTo>
                      <a:pt x="39" y="42"/>
                    </a:lnTo>
                    <a:lnTo>
                      <a:pt x="39" y="1"/>
                    </a:lnTo>
                    <a:lnTo>
                      <a:pt x="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 type="none" w="sm" len="sm"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35" name="Freeform 84">
                <a:extLst>
                  <a:ext uri="{FF2B5EF4-FFF2-40B4-BE49-F238E27FC236}">
                    <a16:creationId xmlns:a16="http://schemas.microsoft.com/office/drawing/2014/main" id="{18BDE04F-F372-7405-FFEC-8BE876A43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5" y="1488"/>
                <a:ext cx="1011" cy="384"/>
              </a:xfrm>
              <a:custGeom>
                <a:avLst/>
                <a:gdLst>
                  <a:gd name="T0" fmla="*/ 3 w 1011"/>
                  <a:gd name="T1" fmla="*/ 384 h 384"/>
                  <a:gd name="T2" fmla="*/ 0 w 1011"/>
                  <a:gd name="T3" fmla="*/ 0 h 384"/>
                  <a:gd name="T4" fmla="*/ 1011 w 1011"/>
                  <a:gd name="T5" fmla="*/ 0 h 384"/>
                  <a:gd name="T6" fmla="*/ 0 60000 65536"/>
                  <a:gd name="T7" fmla="*/ 0 60000 65536"/>
                  <a:gd name="T8" fmla="*/ 0 60000 65536"/>
                  <a:gd name="T9" fmla="*/ 0 w 1011"/>
                  <a:gd name="T10" fmla="*/ 0 h 384"/>
                  <a:gd name="T11" fmla="*/ 1011 w 1011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11" h="384">
                    <a:moveTo>
                      <a:pt x="3" y="384"/>
                    </a:moveTo>
                    <a:lnTo>
                      <a:pt x="0" y="0"/>
                    </a:lnTo>
                    <a:lnTo>
                      <a:pt x="101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36" name="Freeform 85">
                <a:extLst>
                  <a:ext uri="{FF2B5EF4-FFF2-40B4-BE49-F238E27FC236}">
                    <a16:creationId xmlns:a16="http://schemas.microsoft.com/office/drawing/2014/main" id="{A4EEA7CC-5392-61E5-E57C-3200B3663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662"/>
                <a:ext cx="1" cy="39"/>
              </a:xfrm>
              <a:custGeom>
                <a:avLst/>
                <a:gdLst>
                  <a:gd name="T0" fmla="*/ 0 w 1"/>
                  <a:gd name="T1" fmla="*/ 0 h 39"/>
                  <a:gd name="T2" fmla="*/ 0 w 1"/>
                  <a:gd name="T3" fmla="*/ 39 h 39"/>
                  <a:gd name="T4" fmla="*/ 0 60000 65536"/>
                  <a:gd name="T5" fmla="*/ 0 60000 65536"/>
                  <a:gd name="T6" fmla="*/ 0 w 1"/>
                  <a:gd name="T7" fmla="*/ 0 h 39"/>
                  <a:gd name="T8" fmla="*/ 1 w 1"/>
                  <a:gd name="T9" fmla="*/ 39 h 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9">
                    <a:moveTo>
                      <a:pt x="0" y="0"/>
                    </a:moveTo>
                    <a:cubicBezTo>
                      <a:pt x="0" y="13"/>
                      <a:pt x="0" y="33"/>
                      <a:pt x="0" y="3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37" name="Freeform 86">
                <a:extLst>
                  <a:ext uri="{FF2B5EF4-FFF2-40B4-BE49-F238E27FC236}">
                    <a16:creationId xmlns:a16="http://schemas.microsoft.com/office/drawing/2014/main" id="{96CDB7EB-F068-2950-A182-B6885CC81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2" y="1662"/>
                <a:ext cx="1" cy="39"/>
              </a:xfrm>
              <a:custGeom>
                <a:avLst/>
                <a:gdLst>
                  <a:gd name="T0" fmla="*/ 1 w 1"/>
                  <a:gd name="T1" fmla="*/ 0 h 39"/>
                  <a:gd name="T2" fmla="*/ 0 w 1"/>
                  <a:gd name="T3" fmla="*/ 39 h 39"/>
                  <a:gd name="T4" fmla="*/ 0 60000 65536"/>
                  <a:gd name="T5" fmla="*/ 0 60000 65536"/>
                  <a:gd name="T6" fmla="*/ 0 w 1"/>
                  <a:gd name="T7" fmla="*/ 0 h 39"/>
                  <a:gd name="T8" fmla="*/ 1 w 1"/>
                  <a:gd name="T9" fmla="*/ 39 h 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9">
                    <a:moveTo>
                      <a:pt x="1" y="0"/>
                    </a:moveTo>
                    <a:cubicBezTo>
                      <a:pt x="1" y="13"/>
                      <a:pt x="0" y="33"/>
                      <a:pt x="0" y="3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187" name="Rectangle 87">
              <a:extLst>
                <a:ext uri="{FF2B5EF4-FFF2-40B4-BE49-F238E27FC236}">
                  <a16:creationId xmlns:a16="http://schemas.microsoft.com/office/drawing/2014/main" id="{A5FB5814-4003-2700-199F-DE339C341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200"/>
              <a:ext cx="3792" cy="18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8" name="Rectangle 88">
              <a:extLst>
                <a:ext uri="{FF2B5EF4-FFF2-40B4-BE49-F238E27FC236}">
                  <a16:creationId xmlns:a16="http://schemas.microsoft.com/office/drawing/2014/main" id="{F375B882-8198-180F-BA0C-74F445701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736"/>
              <a:ext cx="86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9" name="Rectangle 89">
              <a:extLst>
                <a:ext uri="{FF2B5EF4-FFF2-40B4-BE49-F238E27FC236}">
                  <a16:creationId xmlns:a16="http://schemas.microsoft.com/office/drawing/2014/main" id="{E2A60E4D-AC9B-4D0E-81DD-29AC17608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736"/>
              <a:ext cx="86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0" name="Line 90">
              <a:extLst>
                <a:ext uri="{FF2B5EF4-FFF2-40B4-BE49-F238E27FC236}">
                  <a16:creationId xmlns:a16="http://schemas.microsoft.com/office/drawing/2014/main" id="{E4952D0D-196A-883E-6894-2E55514F4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91">
              <a:extLst>
                <a:ext uri="{FF2B5EF4-FFF2-40B4-BE49-F238E27FC236}">
                  <a16:creationId xmlns:a16="http://schemas.microsoft.com/office/drawing/2014/main" id="{7630ABEA-75DF-68DD-1CB0-B65CCA8C3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92">
              <a:extLst>
                <a:ext uri="{FF2B5EF4-FFF2-40B4-BE49-F238E27FC236}">
                  <a16:creationId xmlns:a16="http://schemas.microsoft.com/office/drawing/2014/main" id="{C4C35A69-BD64-5858-15A6-DD1A84080D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5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93">
              <a:extLst>
                <a:ext uri="{FF2B5EF4-FFF2-40B4-BE49-F238E27FC236}">
                  <a16:creationId xmlns:a16="http://schemas.microsoft.com/office/drawing/2014/main" id="{10A7F13F-8484-0708-7ADB-CD5A003468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4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94">
              <a:extLst>
                <a:ext uri="{FF2B5EF4-FFF2-40B4-BE49-F238E27FC236}">
                  <a16:creationId xmlns:a16="http://schemas.microsoft.com/office/drawing/2014/main" id="{C82882EC-949F-77E1-F939-831FB1C528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5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95">
              <a:extLst>
                <a:ext uri="{FF2B5EF4-FFF2-40B4-BE49-F238E27FC236}">
                  <a16:creationId xmlns:a16="http://schemas.microsoft.com/office/drawing/2014/main" id="{950C2DF7-F991-D27B-C781-6341929FA5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5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96">
              <a:extLst>
                <a:ext uri="{FF2B5EF4-FFF2-40B4-BE49-F238E27FC236}">
                  <a16:creationId xmlns:a16="http://schemas.microsoft.com/office/drawing/2014/main" id="{A5D2DF72-AA2C-670D-8F8F-B579E6B6F1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4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97">
              <a:extLst>
                <a:ext uri="{FF2B5EF4-FFF2-40B4-BE49-F238E27FC236}">
                  <a16:creationId xmlns:a16="http://schemas.microsoft.com/office/drawing/2014/main" id="{7474FC6A-D6CC-4321-374A-CDFB5ED393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4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98">
              <a:extLst>
                <a:ext uri="{FF2B5EF4-FFF2-40B4-BE49-F238E27FC236}">
                  <a16:creationId xmlns:a16="http://schemas.microsoft.com/office/drawing/2014/main" id="{70D3E338-ECBE-FA57-49D3-589E23F043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5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99">
              <a:extLst>
                <a:ext uri="{FF2B5EF4-FFF2-40B4-BE49-F238E27FC236}">
                  <a16:creationId xmlns:a16="http://schemas.microsoft.com/office/drawing/2014/main" id="{0D46DE27-04AE-37B6-DAB5-C01A5413FB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4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00">
              <a:extLst>
                <a:ext uri="{FF2B5EF4-FFF2-40B4-BE49-F238E27FC236}">
                  <a16:creationId xmlns:a16="http://schemas.microsoft.com/office/drawing/2014/main" id="{45D2E3B8-E189-736F-26AD-6A16FBC813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4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101">
              <a:extLst>
                <a:ext uri="{FF2B5EF4-FFF2-40B4-BE49-F238E27FC236}">
                  <a16:creationId xmlns:a16="http://schemas.microsoft.com/office/drawing/2014/main" id="{8B0107C1-5E7A-EA99-7A13-0C2954A3FB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73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Rectangle 102">
              <a:extLst>
                <a:ext uri="{FF2B5EF4-FFF2-40B4-BE49-F238E27FC236}">
                  <a16:creationId xmlns:a16="http://schemas.microsoft.com/office/drawing/2014/main" id="{B30ADF50-5F4E-9DF9-43C8-87A52FB9D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832"/>
              <a:ext cx="86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3" name="Line 103">
              <a:extLst>
                <a:ext uri="{FF2B5EF4-FFF2-40B4-BE49-F238E27FC236}">
                  <a16:creationId xmlns:a16="http://schemas.microsoft.com/office/drawing/2014/main" id="{C000F29C-CB55-214E-C2B6-3EB75808D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78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104">
              <a:extLst>
                <a:ext uri="{FF2B5EF4-FFF2-40B4-BE49-F238E27FC236}">
                  <a16:creationId xmlns:a16="http://schemas.microsoft.com/office/drawing/2014/main" id="{2ED504FF-FC93-C434-5507-BF97B7F93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78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105">
              <a:extLst>
                <a:ext uri="{FF2B5EF4-FFF2-40B4-BE49-F238E27FC236}">
                  <a16:creationId xmlns:a16="http://schemas.microsoft.com/office/drawing/2014/main" id="{D96379E6-CBD0-6FA6-81F2-1B49D5CCE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78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106">
              <a:extLst>
                <a:ext uri="{FF2B5EF4-FFF2-40B4-BE49-F238E27FC236}">
                  <a16:creationId xmlns:a16="http://schemas.microsoft.com/office/drawing/2014/main" id="{E2E9450F-4B38-E6E6-5889-EBD8CB77E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02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107">
              <a:extLst>
                <a:ext uri="{FF2B5EF4-FFF2-40B4-BE49-F238E27FC236}">
                  <a16:creationId xmlns:a16="http://schemas.microsoft.com/office/drawing/2014/main" id="{4AE84D35-9056-42FA-1FC3-07A1FB4E4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02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108">
              <a:extLst>
                <a:ext uri="{FF2B5EF4-FFF2-40B4-BE49-F238E27FC236}">
                  <a16:creationId xmlns:a16="http://schemas.microsoft.com/office/drawing/2014/main" id="{C919412E-CB9C-67CD-D445-1B7DD90C0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3" y="302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109">
              <a:extLst>
                <a:ext uri="{FF2B5EF4-FFF2-40B4-BE49-F238E27FC236}">
                  <a16:creationId xmlns:a16="http://schemas.microsoft.com/office/drawing/2014/main" id="{A0034CC1-CC56-E44A-9E2F-7D0EFDC87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02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110">
              <a:extLst>
                <a:ext uri="{FF2B5EF4-FFF2-40B4-BE49-F238E27FC236}">
                  <a16:creationId xmlns:a16="http://schemas.microsoft.com/office/drawing/2014/main" id="{2B3C595E-0108-91A4-3A1E-B4EA6C9E6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302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Text Box 111">
              <a:extLst>
                <a:ext uri="{FF2B5EF4-FFF2-40B4-BE49-F238E27FC236}">
                  <a16:creationId xmlns:a16="http://schemas.microsoft.com/office/drawing/2014/main" id="{1B5EE86E-1F80-A7B8-BE73-99949C1AE5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" y="2832"/>
              <a:ext cx="67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00" b="1"/>
                <a:t>XYZ Co.</a:t>
              </a:r>
            </a:p>
          </p:txBody>
        </p:sp>
      </p:grpSp>
      <p:pic>
        <p:nvPicPr>
          <p:cNvPr id="7181" name="Picture 4" descr="Peroxide Prototype - 14Jun04 - SNG">
            <a:extLst>
              <a:ext uri="{FF2B5EF4-FFF2-40B4-BE49-F238E27FC236}">
                <a16:creationId xmlns:a16="http://schemas.microsoft.com/office/drawing/2014/main" id="{52A12F6B-8684-07D1-1A14-A8A164650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932114"/>
            <a:ext cx="309403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12">
            <a:extLst>
              <a:ext uri="{FF2B5EF4-FFF2-40B4-BE49-F238E27FC236}">
                <a16:creationId xmlns:a16="http://schemas.microsoft.com/office/drawing/2014/main" id="{6F26F556-D192-11B0-C9DD-2949B7913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1" y="4014789"/>
            <a:ext cx="219392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</p:pic>
      <p:pic>
        <p:nvPicPr>
          <p:cNvPr id="7183" name="Picture 113">
            <a:extLst>
              <a:ext uri="{FF2B5EF4-FFF2-40B4-BE49-F238E27FC236}">
                <a16:creationId xmlns:a16="http://schemas.microsoft.com/office/drawing/2014/main" id="{00DFD040-374C-6B45-9CA7-F4A07EA6612D}"/>
              </a:ext>
            </a:extLst>
          </p:cNvPr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4" y="1624014"/>
            <a:ext cx="2713037" cy="763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84" name="Footer Placeholder 4">
            <a:extLst>
              <a:ext uri="{FF2B5EF4-FFF2-40B4-BE49-F238E27FC236}">
                <a16:creationId xmlns:a16="http://schemas.microsoft.com/office/drawing/2014/main" id="{5DE000C1-EB55-5346-E18F-4A3911A83889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1D0CC8-9AEB-5EB1-E281-5696B4BD7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Design Work Process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CF95BD4F-EBFA-059C-6048-7F28686DA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002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Determine </a:t>
            </a:r>
          </a:p>
          <a:p>
            <a:pPr algn="ctr" eaLnBrk="1" hangingPunct="1"/>
            <a:r>
              <a:rPr lang="en-US" altLang="en-US" sz="1600"/>
              <a:t>Customer Needs</a:t>
            </a: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C9A588C5-FCB4-59FA-7BF5-AD6FA160C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6002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Set Design</a:t>
            </a:r>
          </a:p>
          <a:p>
            <a:pPr algn="ctr" eaLnBrk="1" hangingPunct="1"/>
            <a:r>
              <a:rPr lang="en-US" altLang="en-US" sz="1600"/>
              <a:t>Specifications</a:t>
            </a:r>
          </a:p>
        </p:txBody>
      </p:sp>
      <p:sp>
        <p:nvSpPr>
          <p:cNvPr id="8197" name="Rectangle 6">
            <a:extLst>
              <a:ext uri="{FF2B5EF4-FFF2-40B4-BE49-F238E27FC236}">
                <a16:creationId xmlns:a16="http://schemas.microsoft.com/office/drawing/2014/main" id="{870E8FEE-63D6-0BC5-E836-ACD9F3291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6670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R&amp;D if Needed</a:t>
            </a:r>
          </a:p>
        </p:txBody>
      </p:sp>
      <p:sp>
        <p:nvSpPr>
          <p:cNvPr id="8198" name="Rectangle 7">
            <a:extLst>
              <a:ext uri="{FF2B5EF4-FFF2-40B4-BE49-F238E27FC236}">
                <a16:creationId xmlns:a16="http://schemas.microsoft.com/office/drawing/2014/main" id="{60DFD0AE-2556-5FC9-199E-6BFFD95E8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Evaluate Economics</a:t>
            </a:r>
          </a:p>
          <a:p>
            <a:pPr algn="ctr" eaLnBrk="1" hangingPunct="1"/>
            <a:r>
              <a:rPr lang="en-US" altLang="en-US" sz="1600"/>
              <a:t>&amp; Select Design </a:t>
            </a:r>
          </a:p>
        </p:txBody>
      </p:sp>
      <p:sp>
        <p:nvSpPr>
          <p:cNvPr id="8199" name="Rectangle 8">
            <a:extLst>
              <a:ext uri="{FF2B5EF4-FFF2-40B4-BE49-F238E27FC236}">
                <a16:creationId xmlns:a16="http://schemas.microsoft.com/office/drawing/2014/main" id="{1A38EA87-EAFD-E359-D48A-C556B6504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0480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Predict Fitness</a:t>
            </a:r>
          </a:p>
          <a:p>
            <a:pPr algn="ctr" eaLnBrk="1" hangingPunct="1"/>
            <a:r>
              <a:rPr lang="en-US" altLang="en-US" sz="1600"/>
              <a:t>For Service</a:t>
            </a:r>
          </a:p>
        </p:txBody>
      </p:sp>
      <p:sp>
        <p:nvSpPr>
          <p:cNvPr id="8200" name="Rectangle 9">
            <a:extLst>
              <a:ext uri="{FF2B5EF4-FFF2-40B4-BE49-F238E27FC236}">
                <a16:creationId xmlns:a16="http://schemas.microsoft.com/office/drawing/2014/main" id="{9A6B863A-A680-D00A-1106-D8D07A9A4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1336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Build Performance</a:t>
            </a:r>
          </a:p>
          <a:p>
            <a:pPr algn="ctr" eaLnBrk="1" hangingPunct="1"/>
            <a:r>
              <a:rPr lang="en-US" altLang="en-US" sz="1600"/>
              <a:t>Models</a:t>
            </a:r>
          </a:p>
        </p:txBody>
      </p:sp>
      <p:sp>
        <p:nvSpPr>
          <p:cNvPr id="8201" name="Rectangle 10">
            <a:extLst>
              <a:ext uri="{FF2B5EF4-FFF2-40B4-BE49-F238E27FC236}">
                <a16:creationId xmlns:a16="http://schemas.microsoft.com/office/drawing/2014/main" id="{EF8A2213-2480-7902-2A78-BE8E8806E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6670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Generate Design</a:t>
            </a:r>
          </a:p>
          <a:p>
            <a:pPr algn="ctr" eaLnBrk="1" hangingPunct="1"/>
            <a:r>
              <a:rPr lang="en-US" altLang="en-US" sz="1600"/>
              <a:t>Concepts</a:t>
            </a:r>
          </a:p>
        </p:txBody>
      </p:sp>
      <p:sp>
        <p:nvSpPr>
          <p:cNvPr id="8202" name="Rectangle 11">
            <a:extLst>
              <a:ext uri="{FF2B5EF4-FFF2-40B4-BE49-F238E27FC236}">
                <a16:creationId xmlns:a16="http://schemas.microsoft.com/office/drawing/2014/main" id="{35B99E9F-C22C-532F-2AC2-7C3EF8AB7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006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Procurement</a:t>
            </a:r>
          </a:p>
          <a:p>
            <a:pPr algn="ctr" eaLnBrk="1" hangingPunct="1"/>
            <a:r>
              <a:rPr lang="en-US" altLang="en-US" sz="1600"/>
              <a:t>&amp; Construction</a:t>
            </a:r>
          </a:p>
        </p:txBody>
      </p:sp>
      <p:sp>
        <p:nvSpPr>
          <p:cNvPr id="8203" name="Rectangle 12">
            <a:extLst>
              <a:ext uri="{FF2B5EF4-FFF2-40B4-BE49-F238E27FC236}">
                <a16:creationId xmlns:a16="http://schemas.microsoft.com/office/drawing/2014/main" id="{3567B103-6BF1-CAA7-C868-1B6186451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006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Begin Operation</a:t>
            </a:r>
          </a:p>
        </p:txBody>
      </p:sp>
      <p:sp>
        <p:nvSpPr>
          <p:cNvPr id="8204" name="Rectangle 13">
            <a:extLst>
              <a:ext uri="{FF2B5EF4-FFF2-40B4-BE49-F238E27FC236}">
                <a16:creationId xmlns:a16="http://schemas.microsoft.com/office/drawing/2014/main" id="{C1DE4D53-874B-AB9E-EB05-61375BBEC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910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Customer</a:t>
            </a:r>
          </a:p>
          <a:p>
            <a:pPr algn="ctr" eaLnBrk="1" hangingPunct="1"/>
            <a:r>
              <a:rPr lang="en-US" altLang="en-US" sz="1600"/>
              <a:t>Approval</a:t>
            </a:r>
          </a:p>
        </p:txBody>
      </p:sp>
      <p:sp>
        <p:nvSpPr>
          <p:cNvPr id="8205" name="Rectangle 14">
            <a:extLst>
              <a:ext uri="{FF2B5EF4-FFF2-40B4-BE49-F238E27FC236}">
                <a16:creationId xmlns:a16="http://schemas.microsoft.com/office/drawing/2014/main" id="{7F402393-AF7A-E1BA-CD69-CA6411D1A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Detailed Design &amp;</a:t>
            </a:r>
          </a:p>
          <a:p>
            <a:pPr algn="ctr" eaLnBrk="1" hangingPunct="1"/>
            <a:r>
              <a:rPr lang="en-US" altLang="en-US" sz="1600"/>
              <a:t>Equipment Selection</a:t>
            </a:r>
          </a:p>
        </p:txBody>
      </p:sp>
      <p:sp>
        <p:nvSpPr>
          <p:cNvPr id="8206" name="Line 15">
            <a:extLst>
              <a:ext uri="{FF2B5EF4-FFF2-40B4-BE49-F238E27FC236}">
                <a16:creationId xmlns:a16="http://schemas.microsoft.com/office/drawing/2014/main" id="{78A50F7B-290E-4A35-DFF2-1856B1F31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9050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>
            <a:extLst>
              <a:ext uri="{FF2B5EF4-FFF2-40B4-BE49-F238E27FC236}">
                <a16:creationId xmlns:a16="http://schemas.microsoft.com/office/drawing/2014/main" id="{59F90D4E-A3BF-F88C-B2BC-C2A512236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286000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>
            <a:extLst>
              <a:ext uri="{FF2B5EF4-FFF2-40B4-BE49-F238E27FC236}">
                <a16:creationId xmlns:a16="http://schemas.microsoft.com/office/drawing/2014/main" id="{82A8CAAA-41B8-78B3-433C-E5AE3F169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>
            <a:extLst>
              <a:ext uri="{FF2B5EF4-FFF2-40B4-BE49-F238E27FC236}">
                <a16:creationId xmlns:a16="http://schemas.microsoft.com/office/drawing/2014/main" id="{E9EF7E29-5878-001E-AEF2-17BAF908F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19600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>
            <a:extLst>
              <a:ext uri="{FF2B5EF4-FFF2-40B4-BE49-F238E27FC236}">
                <a16:creationId xmlns:a16="http://schemas.microsoft.com/office/drawing/2014/main" id="{C3193255-FF26-0564-E574-09845D52F9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1054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>
            <a:extLst>
              <a:ext uri="{FF2B5EF4-FFF2-40B4-BE49-F238E27FC236}">
                <a16:creationId xmlns:a16="http://schemas.microsoft.com/office/drawing/2014/main" id="{8C1B3C1B-62FD-6D3F-393F-FDFF0E516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5105400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Freeform 21">
            <a:extLst>
              <a:ext uri="{FF2B5EF4-FFF2-40B4-BE49-F238E27FC236}">
                <a16:creationId xmlns:a16="http://schemas.microsoft.com/office/drawing/2014/main" id="{A2EDE2BF-B5CD-C755-CA9F-A56262EC359F}"/>
              </a:ext>
            </a:extLst>
          </p:cNvPr>
          <p:cNvSpPr>
            <a:spLocks/>
          </p:cNvSpPr>
          <p:nvPr/>
        </p:nvSpPr>
        <p:spPr bwMode="auto">
          <a:xfrm>
            <a:off x="4114800" y="4038600"/>
            <a:ext cx="304800" cy="457200"/>
          </a:xfrm>
          <a:custGeom>
            <a:avLst/>
            <a:gdLst>
              <a:gd name="T0" fmla="*/ 0 w 192"/>
              <a:gd name="T1" fmla="*/ 725804891 h 288"/>
              <a:gd name="T2" fmla="*/ 241935022 w 192"/>
              <a:gd name="T3" fmla="*/ 725804891 h 288"/>
              <a:gd name="T4" fmla="*/ 241935022 w 192"/>
              <a:gd name="T5" fmla="*/ 0 h 288"/>
              <a:gd name="T6" fmla="*/ 483870045 w 19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88"/>
              <a:gd name="T14" fmla="*/ 192 w 19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88">
                <a:moveTo>
                  <a:pt x="0" y="288"/>
                </a:moveTo>
                <a:lnTo>
                  <a:pt x="96" y="288"/>
                </a:lnTo>
                <a:lnTo>
                  <a:pt x="96" y="0"/>
                </a:lnTo>
                <a:lnTo>
                  <a:pt x="19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3" name="Line 22">
            <a:extLst>
              <a:ext uri="{FF2B5EF4-FFF2-40B4-BE49-F238E27FC236}">
                <a16:creationId xmlns:a16="http://schemas.microsoft.com/office/drawing/2014/main" id="{2510EFB3-5113-D89F-8E24-789A53797D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2438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3">
            <a:extLst>
              <a:ext uri="{FF2B5EF4-FFF2-40B4-BE49-F238E27FC236}">
                <a16:creationId xmlns:a16="http://schemas.microsoft.com/office/drawing/2014/main" id="{B529187D-B7E4-CEC1-8892-F1FAD2849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4">
            <a:extLst>
              <a:ext uri="{FF2B5EF4-FFF2-40B4-BE49-F238E27FC236}">
                <a16:creationId xmlns:a16="http://schemas.microsoft.com/office/drawing/2014/main" id="{5C26B9D7-05E3-F12F-D8E9-E86E625A05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3124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5">
            <a:extLst>
              <a:ext uri="{FF2B5EF4-FFF2-40B4-BE49-F238E27FC236}">
                <a16:creationId xmlns:a16="http://schemas.microsoft.com/office/drawing/2014/main" id="{D376B465-7137-D611-E0E8-A35E77599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438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6">
            <a:extLst>
              <a:ext uri="{FF2B5EF4-FFF2-40B4-BE49-F238E27FC236}">
                <a16:creationId xmlns:a16="http://schemas.microsoft.com/office/drawing/2014/main" id="{F9D57F77-691C-2463-C414-CF5B904296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Freeform 27">
            <a:extLst>
              <a:ext uri="{FF2B5EF4-FFF2-40B4-BE49-F238E27FC236}">
                <a16:creationId xmlns:a16="http://schemas.microsoft.com/office/drawing/2014/main" id="{17BC2974-0BBA-7D48-9A8C-FB4322348909}"/>
              </a:ext>
            </a:extLst>
          </p:cNvPr>
          <p:cNvSpPr>
            <a:spLocks/>
          </p:cNvSpPr>
          <p:nvPr/>
        </p:nvSpPr>
        <p:spPr bwMode="auto">
          <a:xfrm>
            <a:off x="4267200" y="4495800"/>
            <a:ext cx="152400" cy="609600"/>
          </a:xfrm>
          <a:custGeom>
            <a:avLst/>
            <a:gdLst>
              <a:gd name="T0" fmla="*/ 0 w 96"/>
              <a:gd name="T1" fmla="*/ 0 h 384"/>
              <a:gd name="T2" fmla="*/ 0 w 96"/>
              <a:gd name="T3" fmla="*/ 967740089 h 384"/>
              <a:gd name="T4" fmla="*/ 241935022 w 96"/>
              <a:gd name="T5" fmla="*/ 967740089 h 384"/>
              <a:gd name="T6" fmla="*/ 0 60000 65536"/>
              <a:gd name="T7" fmla="*/ 0 60000 65536"/>
              <a:gd name="T8" fmla="*/ 0 60000 65536"/>
              <a:gd name="T9" fmla="*/ 0 w 96"/>
              <a:gd name="T10" fmla="*/ 0 h 384"/>
              <a:gd name="T11" fmla="*/ 96 w 9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384">
                <a:moveTo>
                  <a:pt x="0" y="0"/>
                </a:moveTo>
                <a:lnTo>
                  <a:pt x="0" y="384"/>
                </a:lnTo>
                <a:lnTo>
                  <a:pt x="9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9" name="Text Box 28">
            <a:extLst>
              <a:ext uri="{FF2B5EF4-FFF2-40B4-BE49-F238E27FC236}">
                <a16:creationId xmlns:a16="http://schemas.microsoft.com/office/drawing/2014/main" id="{3787EBC0-A727-5A23-8793-A2BD6621E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019800"/>
            <a:ext cx="640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Common to all design problems in all industries</a:t>
            </a:r>
          </a:p>
        </p:txBody>
      </p:sp>
      <p:sp>
        <p:nvSpPr>
          <p:cNvPr id="8220" name="Footer Placeholder 4">
            <a:extLst>
              <a:ext uri="{FF2B5EF4-FFF2-40B4-BE49-F238E27FC236}">
                <a16:creationId xmlns:a16="http://schemas.microsoft.com/office/drawing/2014/main" id="{9C34E2F3-CE62-1F00-1D27-7A6C9EF857A0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>
            <a:extLst>
              <a:ext uri="{FF2B5EF4-FFF2-40B4-BE49-F238E27FC236}">
                <a16:creationId xmlns:a16="http://schemas.microsoft.com/office/drawing/2014/main" id="{683920D9-8C89-9644-63D2-38D9419299B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Why do we care about financial outcome?</a:t>
            </a:r>
          </a:p>
        </p:txBody>
      </p:sp>
      <p:sp>
        <p:nvSpPr>
          <p:cNvPr id="9219" name="Footer Placeholder 4">
            <a:extLst>
              <a:ext uri="{FF2B5EF4-FFF2-40B4-BE49-F238E27FC236}">
                <a16:creationId xmlns:a16="http://schemas.microsoft.com/office/drawing/2014/main" id="{DB3D6AF6-8D9B-90E8-ED22-A83CB60EF1C9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121C047C-8A19-DBD4-26E0-6CD95112D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Financial Outcome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D9589EB3-FAFA-D9E4-C413-E34F74B8C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0"/>
            <a:ext cx="8077200" cy="4495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/>
              <a:t>If you had $10 million, how would you rather invest it?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 dirty="0"/>
              <a:t>In a FDIC insured savings account at 2% p.a.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 dirty="0"/>
              <a:t>In equities (average annual return 9% over 25 years, average return since 2000 ~ 0%)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 dirty="0"/>
              <a:t>In a project using proven technology with 12% annual return in an established market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 dirty="0"/>
              <a:t>In a project with new technology with 90% probability of technical success, and 20% annual return in an established market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 dirty="0"/>
              <a:t>In a project with unproven new technology in a new market that is forecast to grow 200% per year but hasn’t taken off yet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b="1" dirty="0"/>
              <a:t>In a high-stakes poker game in Las Vegas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endParaRPr lang="en-US" sz="2000" b="1" dirty="0"/>
          </a:p>
        </p:txBody>
      </p:sp>
      <p:sp>
        <p:nvSpPr>
          <p:cNvPr id="10244" name="Footer Placeholder 4">
            <a:extLst>
              <a:ext uri="{FF2B5EF4-FFF2-40B4-BE49-F238E27FC236}">
                <a16:creationId xmlns:a16="http://schemas.microsoft.com/office/drawing/2014/main" id="{23954D48-9BEC-443F-7110-410A69C611D4}"/>
              </a:ext>
            </a:extLst>
          </p:cNvPr>
          <p:cNvSpPr txBox="1">
            <a:spLocks/>
          </p:cNvSpPr>
          <p:nvPr/>
        </p:nvSpPr>
        <p:spPr bwMode="auto">
          <a:xfrm>
            <a:off x="1524001" y="6508750"/>
            <a:ext cx="4240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  </a:t>
            </a:r>
          </a:p>
          <a:p>
            <a:pPr eaLnBrk="1" hangingPunct="1"/>
            <a:r>
              <a:rPr lang="en-US" altLang="en-US" sz="1000" dirty="0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Tasks for the Olympiad 2023</Template>
  <TotalTime>1035</TotalTime>
  <Words>761</Words>
  <Application>Microsoft Office PowerPoint</Application>
  <PresentationFormat>Широкоэкранный</PresentationFormat>
  <Paragraphs>121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Chemical product design and engineering</vt:lpstr>
      <vt:lpstr>Course Objectives</vt:lpstr>
      <vt:lpstr>Why Did You Study Chemical Engineering?</vt:lpstr>
      <vt:lpstr>Why Are ChE’s Paid So Well To Work in So Many Different Industries?</vt:lpstr>
      <vt:lpstr>Why Are ChE’s Paid So Well To Work in So Many Different Industries?</vt:lpstr>
      <vt:lpstr>The Design Process</vt:lpstr>
      <vt:lpstr>Design Work Process</vt:lpstr>
      <vt:lpstr>Why do we care about financial outcome?</vt:lpstr>
      <vt:lpstr>Financial Outcome</vt:lpstr>
      <vt:lpstr>Financial Outcome</vt:lpstr>
      <vt:lpstr>What would you like to know before you hand over the $10 million?</vt:lpstr>
      <vt:lpstr>Key Things You (hopefully) Learn or unlearn </vt:lpstr>
      <vt:lpstr>Is Design Easy or Difficult?</vt:lpstr>
      <vt:lpstr>Either way, design is how chemical engineers create new products and processes  always challenging often frustrating usually very satisfying  Some ChEs do this their whole career!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Jdfv dn    mdv</dc:title>
  <dc:creator>Csavdari Alexandra</dc:creator>
  <cp:lastModifiedBy>Olzhas Kaupbay</cp:lastModifiedBy>
  <cp:revision>95</cp:revision>
  <dcterms:created xsi:type="dcterms:W3CDTF">2019-08-21T09:38:45Z</dcterms:created>
  <dcterms:modified xsi:type="dcterms:W3CDTF">2023-11-08T10:37:26Z</dcterms:modified>
</cp:coreProperties>
</file>